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9" r:id="rId3"/>
    <p:sldId id="260" r:id="rId4"/>
    <p:sldId id="261" r:id="rId5"/>
    <p:sldId id="262" r:id="rId6"/>
    <p:sldId id="270" r:id="rId7"/>
    <p:sldId id="2146847834" r:id="rId8"/>
    <p:sldId id="267" r:id="rId9"/>
    <p:sldId id="2146847841" r:id="rId10"/>
    <p:sldId id="2146847842" r:id="rId11"/>
    <p:sldId id="265" r:id="rId12"/>
    <p:sldId id="2146847840" r:id="rId13"/>
    <p:sldId id="2146847836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1DFF"/>
    <a:srgbClr val="002F76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62" autoAdjust="0"/>
    <p:restoredTop sz="94660"/>
  </p:normalViewPr>
  <p:slideViewPr>
    <p:cSldViewPr snapToGrid="0">
      <p:cViewPr varScale="1">
        <p:scale>
          <a:sx n="73" d="100"/>
          <a:sy n="73" d="100"/>
        </p:scale>
        <p:origin x="69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3" Type="http://schemas.openxmlformats.org/officeDocument/2006/relationships/image" Target="../media/image35.emf"/><Relationship Id="rId7" Type="http://schemas.openxmlformats.org/officeDocument/2006/relationships/image" Target="../media/image39.emf"/><Relationship Id="rId2" Type="http://schemas.openxmlformats.org/officeDocument/2006/relationships/image" Target="../media/image34.emf"/><Relationship Id="rId1" Type="http://schemas.openxmlformats.org/officeDocument/2006/relationships/image" Target="../media/image33.emf"/><Relationship Id="rId6" Type="http://schemas.openxmlformats.org/officeDocument/2006/relationships/image" Target="../media/image38.emf"/><Relationship Id="rId11" Type="http://schemas.openxmlformats.org/officeDocument/2006/relationships/image" Target="../media/image43.emf"/><Relationship Id="rId5" Type="http://schemas.openxmlformats.org/officeDocument/2006/relationships/image" Target="../media/image37.emf"/><Relationship Id="rId10" Type="http://schemas.openxmlformats.org/officeDocument/2006/relationships/image" Target="../media/image42.emf"/><Relationship Id="rId4" Type="http://schemas.openxmlformats.org/officeDocument/2006/relationships/image" Target="../media/image36.emf"/><Relationship Id="rId9" Type="http://schemas.openxmlformats.org/officeDocument/2006/relationships/image" Target="../media/image4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5AE8F0-04FD-4E6D-8EDE-5A507BA37BE6}" type="datetimeFigureOut">
              <a:rPr lang="en-US" smtClean="0"/>
              <a:t>04/11/2025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30E89-5B63-4E1F-BDD3-2F61BE8C7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420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C793-7DBB-4790-AE48-CEDF20332D28}" type="datetimeFigureOut">
              <a:rPr lang="en-US" smtClean="0"/>
              <a:t>04/11/2025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2C5C-4064-4882-B59E-7C043D82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84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C793-7DBB-4790-AE48-CEDF20332D28}" type="datetimeFigureOut">
              <a:rPr lang="en-US" smtClean="0"/>
              <a:t>04/11/2025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2C5C-4064-4882-B59E-7C043D82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966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C793-7DBB-4790-AE48-CEDF20332D28}" type="datetimeFigureOut">
              <a:rPr lang="en-US" smtClean="0"/>
              <a:t>04/11/2025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2C5C-4064-4882-B59E-7C043D82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678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C793-7DBB-4790-AE48-CEDF20332D28}" type="datetimeFigureOut">
              <a:rPr lang="en-US" smtClean="0"/>
              <a:t>04/11/2025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2C5C-4064-4882-B59E-7C043D82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322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C793-7DBB-4790-AE48-CEDF20332D28}" type="datetimeFigureOut">
              <a:rPr lang="en-US" smtClean="0"/>
              <a:t>04/11/2025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2C5C-4064-4882-B59E-7C043D82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155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C793-7DBB-4790-AE48-CEDF20332D28}" type="datetimeFigureOut">
              <a:rPr lang="en-US" smtClean="0"/>
              <a:t>04/11/2025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2C5C-4064-4882-B59E-7C043D82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894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C793-7DBB-4790-AE48-CEDF20332D28}" type="datetimeFigureOut">
              <a:rPr lang="en-US" smtClean="0"/>
              <a:t>04/11/2025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2C5C-4064-4882-B59E-7C043D82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427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C793-7DBB-4790-AE48-CEDF20332D28}" type="datetimeFigureOut">
              <a:rPr lang="en-US" smtClean="0"/>
              <a:t>04/11/2025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2C5C-4064-4882-B59E-7C043D82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912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C793-7DBB-4790-AE48-CEDF20332D28}" type="datetimeFigureOut">
              <a:rPr lang="en-US" smtClean="0"/>
              <a:t>04/11/2025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2C5C-4064-4882-B59E-7C043D82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845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C793-7DBB-4790-AE48-CEDF20332D28}" type="datetimeFigureOut">
              <a:rPr lang="en-US" smtClean="0"/>
              <a:t>04/11/2025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2C5C-4064-4882-B59E-7C043D82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131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C793-7DBB-4790-AE48-CEDF20332D28}" type="datetimeFigureOut">
              <a:rPr lang="en-US" smtClean="0"/>
              <a:t>04/11/2025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2C5C-4064-4882-B59E-7C043D82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2938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13849C-81ED-C243-8E42-CA9B253AF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48794B79-2793-9243-B929-4649890ABF45}"/>
              </a:ext>
            </a:extLst>
          </p:cNvPr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 hasCustomPrompt="1"/>
          </p:nvPr>
        </p:nvSpPr>
        <p:spPr>
          <a:xfrm>
            <a:off x="657575" y="996807"/>
            <a:ext cx="7999314" cy="2293324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algn="ctr" fontAlgn="ctr"/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UBN2314AA00 - Control Run Report For New </a:t>
            </a:r>
            <a:r>
              <a:rPr lang="en-US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- Connector</a:t>
            </a:r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chemeClr val="bg1"/>
                </a:solidFill>
              </a:rPr>
              <a:t>2025 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065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8"/>
          <a:stretch/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</a:rPr>
              <a:t>2025 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469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9C793-7DBB-4790-AE48-CEDF20332D28}" type="datetimeFigureOut">
              <a:rPr lang="en-US" smtClean="0"/>
              <a:t>04/11/2025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D42C5C-4064-4882-B59E-7C043D82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959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1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3.e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2.emf"/><Relationship Id="rId4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12" Type="http://schemas.openxmlformats.org/officeDocument/2006/relationships/image" Target="../media/image27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13" Type="http://schemas.openxmlformats.org/officeDocument/2006/relationships/oleObject" Target="../embeddings/oleObject13.bin"/><Relationship Id="rId18" Type="http://schemas.openxmlformats.org/officeDocument/2006/relationships/image" Target="../media/image40.emf"/><Relationship Id="rId26" Type="http://schemas.openxmlformats.org/officeDocument/2006/relationships/image" Target="../media/image45.png"/><Relationship Id="rId3" Type="http://schemas.openxmlformats.org/officeDocument/2006/relationships/oleObject" Target="../embeddings/oleObject8.bin"/><Relationship Id="rId21" Type="http://schemas.openxmlformats.org/officeDocument/2006/relationships/oleObject" Target="../embeddings/oleObject17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37.emf"/><Relationship Id="rId17" Type="http://schemas.openxmlformats.org/officeDocument/2006/relationships/oleObject" Target="../embeddings/oleObject15.bin"/><Relationship Id="rId25" Type="http://schemas.openxmlformats.org/officeDocument/2006/relationships/image" Target="../media/image44.jpe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9.emf"/><Relationship Id="rId20" Type="http://schemas.openxmlformats.org/officeDocument/2006/relationships/image" Target="../media/image41.e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34.emf"/><Relationship Id="rId11" Type="http://schemas.openxmlformats.org/officeDocument/2006/relationships/oleObject" Target="../embeddings/oleObject12.bin"/><Relationship Id="rId24" Type="http://schemas.openxmlformats.org/officeDocument/2006/relationships/image" Target="../media/image43.emf"/><Relationship Id="rId5" Type="http://schemas.openxmlformats.org/officeDocument/2006/relationships/oleObject" Target="../embeddings/oleObject9.bin"/><Relationship Id="rId15" Type="http://schemas.openxmlformats.org/officeDocument/2006/relationships/oleObject" Target="../embeddings/oleObject14.bin"/><Relationship Id="rId23" Type="http://schemas.openxmlformats.org/officeDocument/2006/relationships/oleObject" Target="../embeddings/oleObject18.bin"/><Relationship Id="rId10" Type="http://schemas.openxmlformats.org/officeDocument/2006/relationships/image" Target="../media/image36.emf"/><Relationship Id="rId19" Type="http://schemas.openxmlformats.org/officeDocument/2006/relationships/oleObject" Target="../embeddings/oleObject16.bin"/><Relationship Id="rId4" Type="http://schemas.openxmlformats.org/officeDocument/2006/relationships/image" Target="../media/image33.emf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38.emf"/><Relationship Id="rId22" Type="http://schemas.openxmlformats.org/officeDocument/2006/relationships/image" Target="../media/image42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32D46-A272-423B-808F-4017AAFA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068" y="1876829"/>
            <a:ext cx="8203474" cy="2293324"/>
          </a:xfrm>
        </p:spPr>
        <p:txBody>
          <a:bodyPr>
            <a:normAutofit/>
          </a:bodyPr>
          <a:lstStyle/>
          <a:p>
            <a:pPr algn="ctr"/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BFX AT-100 Ethernet fail FA report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7BC894-5714-4072-8623-D28C81787F44}"/>
              </a:ext>
            </a:extLst>
          </p:cNvPr>
          <p:cNvSpPr txBox="1"/>
          <p:nvPr/>
        </p:nvSpPr>
        <p:spPr>
          <a:xfrm>
            <a:off x="422031" y="4901219"/>
            <a:ext cx="3329353" cy="958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 by: PE – JUSTIN</a:t>
            </a: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Date: 2025/04/09</a:t>
            </a:r>
          </a:p>
        </p:txBody>
      </p:sp>
    </p:spTree>
    <p:extLst>
      <p:ext uri="{BB962C8B-B14F-4D97-AF65-F5344CB8AC3E}">
        <p14:creationId xmlns:p14="http://schemas.microsoft.com/office/powerpoint/2010/main" val="1066746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2171581"/>
              </p:ext>
            </p:extLst>
          </p:nvPr>
        </p:nvGraphicFramePr>
        <p:xfrm>
          <a:off x="585504" y="893293"/>
          <a:ext cx="11132458" cy="5376878"/>
        </p:xfrm>
        <a:graphic>
          <a:graphicData uri="http://schemas.openxmlformats.org/drawingml/2006/table">
            <a:tbl>
              <a:tblPr/>
              <a:tblGrid>
                <a:gridCol w="1625600">
                  <a:extLst>
                    <a:ext uri="{9D8B030D-6E8A-4147-A177-3AD203B41FA5}">
                      <a16:colId xmlns:a16="http://schemas.microsoft.com/office/drawing/2014/main" val="3123104050"/>
                    </a:ext>
                  </a:extLst>
                </a:gridCol>
                <a:gridCol w="9506858">
                  <a:extLst>
                    <a:ext uri="{9D8B030D-6E8A-4147-A177-3AD203B41FA5}">
                      <a16:colId xmlns:a16="http://schemas.microsoft.com/office/drawing/2014/main" val="3897910792"/>
                    </a:ext>
                  </a:extLst>
                </a:gridCol>
              </a:tblGrid>
              <a:tr h="732071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(5W1H)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6092"/>
                  </a:ext>
                </a:extLst>
              </a:tr>
              <a:tr h="49481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2025-Jan-10</a:t>
                      </a:r>
                      <a:endParaRPr kumimoji="0" lang="en-US" altLang="zh-CN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13335"/>
                  </a:ext>
                </a:extLst>
              </a:tr>
              <a:tr h="49481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SH Son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78102"/>
                  </a:ext>
                </a:extLst>
              </a:tr>
              <a:tr h="49481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ALT customer </a:t>
                      </a: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side, </a:t>
                      </a: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Location : SK networks warehouse, </a:t>
                      </a:r>
                      <a:r>
                        <a:rPr kumimoji="0" lang="en-US" sz="18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Anseong</a:t>
                      </a: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, Korea.</a:t>
                      </a:r>
                      <a:endParaRPr kumimoji="0" lang="en-US" altLang="zh-CN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22953"/>
                  </a:ext>
                </a:extLst>
              </a:tr>
              <a:tr h="74222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ALT customer complain 1pc DOA T99X171.00 Ethernet fail</a:t>
                      </a:r>
                      <a:endParaRPr kumimoji="0" lang="en-US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607069"/>
                  </a:ext>
                </a:extLst>
              </a:tr>
              <a:tr h="933705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This issue follow U1_S905X2 (MPM:S905X2-B, P/N: 002.02753.005, DC: 20240617, Vendor: 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AMLOGIC 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component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65016"/>
                  </a:ext>
                </a:extLst>
              </a:tr>
              <a:tr h="7422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NG product access internet </a:t>
                      </a: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fail : S/N range: 2149688001202404449199 </a:t>
                      </a:r>
                      <a:endParaRPr kumimoji="0" lang="en-US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1503"/>
                  </a:ext>
                </a:extLst>
              </a:tr>
              <a:tr h="7422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much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1pcs </a:t>
                      </a: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/ </a:t>
                      </a: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600.000 pcs </a:t>
                      </a: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~ </a:t>
                      </a: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0.000166% ( </a:t>
                      </a:r>
                      <a:r>
                        <a:rPr kumimoji="0" lang="en-US" sz="18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Qty</a:t>
                      </a: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production from Jan/2024 to Dec/2024 )</a:t>
                      </a:r>
                      <a:endParaRPr kumimoji="0" lang="en-US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70110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886281" y="48022"/>
            <a:ext cx="4698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Description</a:t>
            </a:r>
            <a:endParaRPr lang="zh-TW" alt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453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09022" y="839947"/>
            <a:ext cx="25003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r>
              <a:rPr lang="en-US" dirty="0"/>
              <a:t>Customer feedback: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1209" y="1164907"/>
            <a:ext cx="415393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ALT customer feedback Ethernet doesn’t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work (</a:t>
            </a:r>
            <a:r>
              <a:rPr lang="en-US" sz="1400" dirty="0" smtClean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S/N: 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2149688001202404449199 </a:t>
            </a:r>
            <a:r>
              <a:rPr lang="en-US" sz="1400" dirty="0" smtClean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Visual check -&gt; No found abnormal.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Update check -&gt; No found abnormal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+ By USB and By USB burning tools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8075" y="132898"/>
            <a:ext cx="5106526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Confirm Fail Symptom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6F3825-EC4B-4771-8FCC-F31FCBB32C16}"/>
              </a:ext>
            </a:extLst>
          </p:cNvPr>
          <p:cNvSpPr txBox="1"/>
          <p:nvPr/>
        </p:nvSpPr>
        <p:spPr>
          <a:xfrm>
            <a:off x="609021" y="3017645"/>
            <a:ext cx="21494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r>
              <a:rPr lang="en-US" dirty="0"/>
              <a:t>Factory confirm: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8A2C1A-FE79-41BE-91BD-D7054410B372}"/>
              </a:ext>
            </a:extLst>
          </p:cNvPr>
          <p:cNvSpPr txBox="1"/>
          <p:nvPr/>
        </p:nvSpPr>
        <p:spPr>
          <a:xfrm>
            <a:off x="1071211" y="3384035"/>
            <a:ext cx="4046700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Re-test OBA: 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NG product access internet fail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FCEE31-F330-4AB1-92AC-51A46DAF6491}"/>
              </a:ext>
            </a:extLst>
          </p:cNvPr>
          <p:cNvSpPr txBox="1"/>
          <p:nvPr/>
        </p:nvSpPr>
        <p:spPr>
          <a:xfrm>
            <a:off x="6714835" y="4736503"/>
            <a:ext cx="400691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Product access internet fail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7DF8BB0-3C7B-444D-848B-35F0457085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01" y="1323937"/>
            <a:ext cx="6276384" cy="338741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7C99E50-F3EC-44E1-911C-ECBE87A2663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13267" y="4905780"/>
            <a:ext cx="10342668" cy="964803"/>
          </a:xfrm>
          <a:prstGeom prst="wedgeRoundRectCallou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NG product access internet fail</a:t>
            </a:r>
          </a:p>
        </p:txBody>
      </p:sp>
      <p:sp>
        <p:nvSpPr>
          <p:cNvPr id="2" name="Rectangle 1"/>
          <p:cNvSpPr/>
          <p:nvPr/>
        </p:nvSpPr>
        <p:spPr>
          <a:xfrm>
            <a:off x="7810500" y="3154860"/>
            <a:ext cx="1637731" cy="3833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377249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  <p:par>
              <p:cTn id="3"/>
            </p:par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886281" y="48022"/>
            <a:ext cx="7669792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Production History Data Checking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8836" y="2923709"/>
            <a:ext cx="26874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 sz="2000" b="1" spc="-1">
                <a:solidFill>
                  <a:srgbClr val="0000FF"/>
                </a:solidFill>
                <a:latin typeface="+mj-lt"/>
                <a:ea typeface="微软雅黑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Dot Level data (FATP 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8838" y="907894"/>
            <a:ext cx="23432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 sz="2000" b="1" spc="-1">
                <a:solidFill>
                  <a:srgbClr val="0000FF"/>
                </a:solidFill>
                <a:latin typeface="+mj-lt"/>
                <a:ea typeface="微软雅黑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 Level data (SMT)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710490"/>
              </p:ext>
            </p:extLst>
          </p:nvPr>
        </p:nvGraphicFramePr>
        <p:xfrm>
          <a:off x="608836" y="1439145"/>
          <a:ext cx="11013320" cy="11555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7950">
                  <a:extLst>
                    <a:ext uri="{9D8B030D-6E8A-4147-A177-3AD203B41FA5}">
                      <a16:colId xmlns:a16="http://schemas.microsoft.com/office/drawing/2014/main" val="3611406052"/>
                    </a:ext>
                  </a:extLst>
                </a:gridCol>
                <a:gridCol w="1471153">
                  <a:extLst>
                    <a:ext uri="{9D8B030D-6E8A-4147-A177-3AD203B41FA5}">
                      <a16:colId xmlns:a16="http://schemas.microsoft.com/office/drawing/2014/main" val="1447004912"/>
                    </a:ext>
                  </a:extLst>
                </a:gridCol>
                <a:gridCol w="1460196">
                  <a:extLst>
                    <a:ext uri="{9D8B030D-6E8A-4147-A177-3AD203B41FA5}">
                      <a16:colId xmlns:a16="http://schemas.microsoft.com/office/drawing/2014/main" val="340847428"/>
                    </a:ext>
                  </a:extLst>
                </a:gridCol>
                <a:gridCol w="1493041">
                  <a:extLst>
                    <a:ext uri="{9D8B030D-6E8A-4147-A177-3AD203B41FA5}">
                      <a16:colId xmlns:a16="http://schemas.microsoft.com/office/drawing/2014/main" val="2291525503"/>
                    </a:ext>
                  </a:extLst>
                </a:gridCol>
                <a:gridCol w="1516262">
                  <a:extLst>
                    <a:ext uri="{9D8B030D-6E8A-4147-A177-3AD203B41FA5}">
                      <a16:colId xmlns:a16="http://schemas.microsoft.com/office/drawing/2014/main" val="3056838208"/>
                    </a:ext>
                  </a:extLst>
                </a:gridCol>
                <a:gridCol w="1627359">
                  <a:extLst>
                    <a:ext uri="{9D8B030D-6E8A-4147-A177-3AD203B41FA5}">
                      <a16:colId xmlns:a16="http://schemas.microsoft.com/office/drawing/2014/main" val="2801135612"/>
                    </a:ext>
                  </a:extLst>
                </a:gridCol>
                <a:gridCol w="1627359">
                  <a:extLst>
                    <a:ext uri="{9D8B030D-6E8A-4147-A177-3AD203B41FA5}">
                      <a16:colId xmlns:a16="http://schemas.microsoft.com/office/drawing/2014/main" val="194131362"/>
                    </a:ext>
                  </a:extLst>
                </a:gridCol>
              </a:tblGrid>
              <a:tr h="40971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</a:t>
                      </a:r>
                      <a:r>
                        <a:rPr lang="en-US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 Station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893221"/>
                  </a:ext>
                </a:extLst>
              </a:tr>
              <a:tr h="40971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Y181AN4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SMTLOADING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TURNPCB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SPI2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AOI_2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PCB_STOCKIN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575412"/>
                  </a:ext>
                </a:extLst>
              </a:tr>
              <a:tr h="33607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11/2/2024 14:41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11/3/2024 13:09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11/4/2024 14:30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11/4/2024 14:48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11/4/2024 14:58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11/4/2024 18:23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41781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8056727"/>
              </p:ext>
            </p:extLst>
          </p:nvPr>
        </p:nvGraphicFramePr>
        <p:xfrm>
          <a:off x="608837" y="3272195"/>
          <a:ext cx="11013319" cy="18950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00301">
                  <a:extLst>
                    <a:ext uri="{9D8B030D-6E8A-4147-A177-3AD203B41FA5}">
                      <a16:colId xmlns:a16="http://schemas.microsoft.com/office/drawing/2014/main" val="2004904958"/>
                    </a:ext>
                  </a:extLst>
                </a:gridCol>
                <a:gridCol w="1538433">
                  <a:extLst>
                    <a:ext uri="{9D8B030D-6E8A-4147-A177-3AD203B41FA5}">
                      <a16:colId xmlns:a16="http://schemas.microsoft.com/office/drawing/2014/main" val="2812330865"/>
                    </a:ext>
                  </a:extLst>
                </a:gridCol>
                <a:gridCol w="1576585">
                  <a:extLst>
                    <a:ext uri="{9D8B030D-6E8A-4147-A177-3AD203B41FA5}">
                      <a16:colId xmlns:a16="http://schemas.microsoft.com/office/drawing/2014/main" val="2862351682"/>
                    </a:ext>
                  </a:extLst>
                </a:gridCol>
                <a:gridCol w="1604775">
                  <a:extLst>
                    <a:ext uri="{9D8B030D-6E8A-4147-A177-3AD203B41FA5}">
                      <a16:colId xmlns:a16="http://schemas.microsoft.com/office/drawing/2014/main" val="2758601917"/>
                    </a:ext>
                  </a:extLst>
                </a:gridCol>
                <a:gridCol w="1516359">
                  <a:extLst>
                    <a:ext uri="{9D8B030D-6E8A-4147-A177-3AD203B41FA5}">
                      <a16:colId xmlns:a16="http://schemas.microsoft.com/office/drawing/2014/main" val="297050172"/>
                    </a:ext>
                  </a:extLst>
                </a:gridCol>
                <a:gridCol w="1538433">
                  <a:extLst>
                    <a:ext uri="{9D8B030D-6E8A-4147-A177-3AD203B41FA5}">
                      <a16:colId xmlns:a16="http://schemas.microsoft.com/office/drawing/2014/main" val="4162181979"/>
                    </a:ext>
                  </a:extLst>
                </a:gridCol>
                <a:gridCol w="1538433">
                  <a:extLst>
                    <a:ext uri="{9D8B030D-6E8A-4147-A177-3AD203B41FA5}">
                      <a16:colId xmlns:a16="http://schemas.microsoft.com/office/drawing/2014/main" val="3061608070"/>
                    </a:ext>
                  </a:extLst>
                </a:gridCol>
              </a:tblGrid>
              <a:tr h="50449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S/N range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Tes</a:t>
                      </a:r>
                      <a:r>
                        <a:rPr lang="en-US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 Station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076244"/>
                  </a:ext>
                </a:extLst>
              </a:tr>
              <a:tr h="31068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2149688001202404449199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UK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FT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FT1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RC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RC1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RC2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708224"/>
                  </a:ext>
                </a:extLst>
              </a:tr>
              <a:tr h="388551">
                <a:tc vMerge="1">
                  <a:txBody>
                    <a:bodyPr/>
                    <a:lstStyle/>
                    <a:p>
                      <a:pPr algn="ctr" rtl="0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11/12/2024 13:43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11/12/2024 13:49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11/12/2024 13:57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11/12/2024 14:03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11/12/2024 14:15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11/13/2024 13:29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2592922"/>
                  </a:ext>
                </a:extLst>
              </a:tr>
              <a:tr h="69129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logs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UK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test haven’t logs test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138091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8836" y="5314011"/>
            <a:ext cx="10773263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TW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zh-TW" alt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unit has PASSED normally SMT and FATP.</a:t>
            </a:r>
            <a:b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Shipping date: 2024/11/18 16:44:36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9127826"/>
              </p:ext>
            </p:extLst>
          </p:nvPr>
        </p:nvGraphicFramePr>
        <p:xfrm>
          <a:off x="4071257" y="4507014"/>
          <a:ext cx="1066800" cy="7980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6" name="Document" showAsIcon="1" r:id="rId3" imgW="914400" imgH="771480" progId="Word.Document.8">
                  <p:embed/>
                </p:oleObj>
              </mc:Choice>
              <mc:Fallback>
                <p:oleObj name="Document" showAsIcon="1" r:id="rId3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71257" y="4507014"/>
                        <a:ext cx="1066800" cy="7980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0312299"/>
              </p:ext>
            </p:extLst>
          </p:nvPr>
        </p:nvGraphicFramePr>
        <p:xfrm>
          <a:off x="5753100" y="4498035"/>
          <a:ext cx="1022350" cy="8159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7" name="Document" showAsIcon="1" r:id="rId5" imgW="914400" imgH="771480" progId="Word.Document.8">
                  <p:embed/>
                </p:oleObj>
              </mc:Choice>
              <mc:Fallback>
                <p:oleObj name="Document" showAsIcon="1" r:id="rId5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53100" y="4498035"/>
                        <a:ext cx="1022350" cy="8159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2116454"/>
              </p:ext>
            </p:extLst>
          </p:nvPr>
        </p:nvGraphicFramePr>
        <p:xfrm>
          <a:off x="7321776" y="4498035"/>
          <a:ext cx="1004207" cy="793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" name="Document" showAsIcon="1" r:id="rId7" imgW="914400" imgH="771480" progId="Word.Document.8">
                  <p:embed/>
                </p:oleObj>
              </mc:Choice>
              <mc:Fallback>
                <p:oleObj name="Document" showAsIcon="1" r:id="rId7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321776" y="4498035"/>
                        <a:ext cx="1004207" cy="7937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1049803"/>
              </p:ext>
            </p:extLst>
          </p:nvPr>
        </p:nvGraphicFramePr>
        <p:xfrm>
          <a:off x="8803595" y="4498034"/>
          <a:ext cx="1004207" cy="793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9" name="Document" showAsIcon="1" r:id="rId9" imgW="914400" imgH="771480" progId="Word.Document.8">
                  <p:embed/>
                </p:oleObj>
              </mc:Choice>
              <mc:Fallback>
                <p:oleObj name="Document" showAsIcon="1" r:id="rId9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803595" y="4498034"/>
                        <a:ext cx="1004207" cy="7937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4618971"/>
              </p:ext>
            </p:extLst>
          </p:nvPr>
        </p:nvGraphicFramePr>
        <p:xfrm>
          <a:off x="10354652" y="4507014"/>
          <a:ext cx="1004207" cy="793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0" name="Document" showAsIcon="1" r:id="rId11" imgW="914400" imgH="771480" progId="Word.Document.8">
                  <p:embed/>
                </p:oleObj>
              </mc:Choice>
              <mc:Fallback>
                <p:oleObj name="Document" showAsIcon="1" r:id="rId11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354652" y="4507014"/>
                        <a:ext cx="1004207" cy="7937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5893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7D37CB5B-0209-488C-AE2D-91B8AA45B711}"/>
              </a:ext>
            </a:extLst>
          </p:cNvPr>
          <p:cNvSpPr/>
          <p:nvPr/>
        </p:nvSpPr>
        <p:spPr>
          <a:xfrm>
            <a:off x="877330" y="102114"/>
            <a:ext cx="984353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Coverage checking</a:t>
            </a:r>
            <a:endParaRPr lang="zh-TW" alt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5759AFE-A3FE-4EDE-A003-446B51093B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2650774"/>
              </p:ext>
            </p:extLst>
          </p:nvPr>
        </p:nvGraphicFramePr>
        <p:xfrm>
          <a:off x="2093843" y="4335189"/>
          <a:ext cx="7964558" cy="1282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0052">
                  <a:extLst>
                    <a:ext uri="{9D8B030D-6E8A-4147-A177-3AD203B41FA5}">
                      <a16:colId xmlns:a16="http://schemas.microsoft.com/office/drawing/2014/main" val="2504930898"/>
                    </a:ext>
                  </a:extLst>
                </a:gridCol>
                <a:gridCol w="2251502">
                  <a:extLst>
                    <a:ext uri="{9D8B030D-6E8A-4147-A177-3AD203B41FA5}">
                      <a16:colId xmlns:a16="http://schemas.microsoft.com/office/drawing/2014/main" val="2363316775"/>
                    </a:ext>
                  </a:extLst>
                </a:gridCol>
                <a:gridCol w="2251502">
                  <a:extLst>
                    <a:ext uri="{9D8B030D-6E8A-4147-A177-3AD203B41FA5}">
                      <a16:colId xmlns:a16="http://schemas.microsoft.com/office/drawing/2014/main" val="4141819167"/>
                    </a:ext>
                  </a:extLst>
                </a:gridCol>
                <a:gridCol w="2251502">
                  <a:extLst>
                    <a:ext uri="{9D8B030D-6E8A-4147-A177-3AD203B41FA5}">
                      <a16:colId xmlns:a16="http://schemas.microsoft.com/office/drawing/2014/main" val="2097434198"/>
                    </a:ext>
                  </a:extLst>
                </a:gridCol>
              </a:tblGrid>
              <a:tr h="47033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2719430"/>
                  </a:ext>
                </a:extLst>
              </a:tr>
              <a:tr h="3550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noProof="0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PASS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FAIL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N/A( fail at OBA not test RC2)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721153"/>
                  </a:ext>
                </a:extLst>
              </a:tr>
              <a:tr h="4567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Test log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3057531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572997F3-27D2-44A3-A93D-42BDCF05E9E5}"/>
              </a:ext>
            </a:extLst>
          </p:cNvPr>
          <p:cNvSpPr txBox="1"/>
          <p:nvPr/>
        </p:nvSpPr>
        <p:spPr>
          <a:xfrm>
            <a:off x="562014" y="5406200"/>
            <a:ext cx="11028216" cy="1154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FATP </a:t>
            </a:r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test internet access issue</a:t>
            </a:r>
            <a:b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OBA</a:t>
            </a: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NG board </a:t>
            </a:r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access internet fail. This issue only cover by OBA station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2997F3-27D2-44A3-A93D-42BDCF05E9E5}"/>
              </a:ext>
            </a:extLst>
          </p:cNvPr>
          <p:cNvSpPr txBox="1"/>
          <p:nvPr/>
        </p:nvSpPr>
        <p:spPr>
          <a:xfrm>
            <a:off x="737216" y="653633"/>
            <a:ext cx="51833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r>
              <a:rPr lang="en-US" dirty="0">
                <a:sym typeface="Wingdings" panose="05000000000000000000" pitchFamily="2" charset="2"/>
              </a:rPr>
              <a:t>Re-test RC1, OBA, RC2 with customer image:  </a:t>
            </a:r>
            <a:r>
              <a:rPr lang="en-US" dirty="0"/>
              <a:t>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591639-346B-4BE7-B6D4-EF3C69B60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3029" y="980030"/>
            <a:ext cx="9167831" cy="3352236"/>
          </a:xfrm>
          <a:prstGeom prst="rect">
            <a:avLst/>
          </a:prstGeom>
        </p:spPr>
      </p:pic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98525688-81EC-43CE-8872-EC0A89A305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7955720"/>
              </p:ext>
            </p:extLst>
          </p:nvPr>
        </p:nvGraphicFramePr>
        <p:xfrm>
          <a:off x="4007581" y="5142246"/>
          <a:ext cx="914400" cy="5768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0" name="Document" showAsIcon="1" r:id="rId4" imgW="914271" imgH="771595" progId="Word.Document.8">
                  <p:embed/>
                </p:oleObj>
              </mc:Choice>
              <mc:Fallback>
                <p:oleObj name="Document" showAsIcon="1" r:id="rId4" imgW="914271" imgH="771595" progId="Word.Document.8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E3E86E8D-65D0-410A-B678-03014155E9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07581" y="5142246"/>
                        <a:ext cx="914400" cy="5768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EEFD7FB1-434D-4CC7-9B89-07E283D913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1836766"/>
              </p:ext>
            </p:extLst>
          </p:nvPr>
        </p:nvGraphicFramePr>
        <p:xfrm>
          <a:off x="6251324" y="5146607"/>
          <a:ext cx="914400" cy="572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1" name="Document" showAsIcon="1" r:id="rId6" imgW="914271" imgH="771595" progId="Word.Document.8">
                  <p:embed/>
                </p:oleObj>
              </mc:Choice>
              <mc:Fallback>
                <p:oleObj name="Document" showAsIcon="1" r:id="rId6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251324" y="5146607"/>
                        <a:ext cx="914400" cy="572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87333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FC0BC29-84B0-4607-BB98-81B13174ABE4}"/>
              </a:ext>
            </a:extLst>
          </p:cNvPr>
          <p:cNvSpPr/>
          <p:nvPr/>
        </p:nvSpPr>
        <p:spPr>
          <a:xfrm>
            <a:off x="877330" y="102114"/>
            <a:ext cx="984353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altLang="zh-TW" sz="3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Ethernet connect verification  </a:t>
            </a:r>
            <a:endParaRPr lang="zh-TW" alt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0D7DD6-AF14-45F8-8078-03388778A94B}"/>
              </a:ext>
            </a:extLst>
          </p:cNvPr>
          <p:cNvSpPr txBox="1"/>
          <p:nvPr/>
        </p:nvSpPr>
        <p:spPr>
          <a:xfrm>
            <a:off x="663557" y="1202182"/>
            <a:ext cx="389307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spc="-1" dirty="0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Ping product result: 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1. NG product boot up normally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2. Display check Ethernet connect normally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3. Use PC ping to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ip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(10.0.0.76) NG product through internet router normally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B56CAB-0A62-47C6-8D70-910BEC7917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628" y="1208498"/>
            <a:ext cx="2822073" cy="222384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3808365-6B3D-4ABD-AD30-38F9B6161CCE}"/>
              </a:ext>
            </a:extLst>
          </p:cNvPr>
          <p:cNvSpPr/>
          <p:nvPr/>
        </p:nvSpPr>
        <p:spPr>
          <a:xfrm>
            <a:off x="6199889" y="2197373"/>
            <a:ext cx="1094922" cy="28461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3EF7EB-77FE-4521-93EC-C90682C35A4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63557" y="4231262"/>
            <a:ext cx="5609409" cy="1225868"/>
          </a:xfrm>
          <a:prstGeom prst="wedgeRoundRectCallout">
            <a:avLst>
              <a:gd name="adj1" fmla="val -20833"/>
              <a:gd name="adj2" fmla="val 53057"/>
              <a:gd name="adj3" fmla="val 16667"/>
            </a:avLst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 ping </a:t>
            </a:r>
            <a:r>
              <a:rPr lang="en-US" sz="14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</a:t>
            </a:r>
            <a:r>
              <a:rPr lang="en-US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DUT (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10.0.0.76</a:t>
            </a:r>
            <a:r>
              <a:rPr lang="en-US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normally via Internet Router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 can ping NG product normally, </a:t>
            </a:r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can’t internet access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D9AF33-6B07-4D45-B0FB-82039EC7F0E6}"/>
              </a:ext>
            </a:extLst>
          </p:cNvPr>
          <p:cNvSpPr/>
          <p:nvPr/>
        </p:nvSpPr>
        <p:spPr>
          <a:xfrm>
            <a:off x="8521799" y="4022899"/>
            <a:ext cx="975146" cy="7764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Internet Router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5C7826-B0A6-4456-A763-CDE866D6AE95}"/>
              </a:ext>
            </a:extLst>
          </p:cNvPr>
          <p:cNvSpPr/>
          <p:nvPr/>
        </p:nvSpPr>
        <p:spPr>
          <a:xfrm>
            <a:off x="6521729" y="3966722"/>
            <a:ext cx="1132110" cy="877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DUT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B0803C-9C78-41A1-AF4B-B43ADF9F71E7}"/>
              </a:ext>
            </a:extLst>
          </p:cNvPr>
          <p:cNvSpPr/>
          <p:nvPr/>
        </p:nvSpPr>
        <p:spPr>
          <a:xfrm>
            <a:off x="8443317" y="2481991"/>
            <a:ext cx="1132110" cy="877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PC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B9E173-707A-4B95-B69D-603809DE2C26}"/>
              </a:ext>
            </a:extLst>
          </p:cNvPr>
          <p:cNvSpPr/>
          <p:nvPr/>
        </p:nvSpPr>
        <p:spPr>
          <a:xfrm>
            <a:off x="8769280" y="4022899"/>
            <a:ext cx="129540" cy="8977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D0D46D-7BEF-4082-83A0-E5DD0E78B4BF}"/>
              </a:ext>
            </a:extLst>
          </p:cNvPr>
          <p:cNvSpPr/>
          <p:nvPr/>
        </p:nvSpPr>
        <p:spPr>
          <a:xfrm>
            <a:off x="8944602" y="4022899"/>
            <a:ext cx="129540" cy="8977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6730A9E-CC0A-4031-95A3-6256618DC448}"/>
              </a:ext>
            </a:extLst>
          </p:cNvPr>
          <p:cNvCxnSpPr>
            <a:stCxn id="16" idx="0"/>
            <a:endCxn id="14" idx="2"/>
          </p:cNvCxnSpPr>
          <p:nvPr/>
        </p:nvCxnSpPr>
        <p:spPr>
          <a:xfrm flipV="1">
            <a:off x="9009372" y="3359465"/>
            <a:ext cx="0" cy="663434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0386894-7682-4C3D-A2CD-C5065AC7832B}"/>
              </a:ext>
            </a:extLst>
          </p:cNvPr>
          <p:cNvSpPr/>
          <p:nvPr/>
        </p:nvSpPr>
        <p:spPr>
          <a:xfrm>
            <a:off x="6942457" y="3967754"/>
            <a:ext cx="167005" cy="56177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BDF3477-ED18-40F3-955A-883741B722DC}"/>
              </a:ext>
            </a:extLst>
          </p:cNvPr>
          <p:cNvSpPr/>
          <p:nvPr/>
        </p:nvSpPr>
        <p:spPr>
          <a:xfrm>
            <a:off x="7174232" y="3967754"/>
            <a:ext cx="167005" cy="56177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4EDAB75-7D02-42EB-A873-77A01D86C216}"/>
              </a:ext>
            </a:extLst>
          </p:cNvPr>
          <p:cNvSpPr/>
          <p:nvPr/>
        </p:nvSpPr>
        <p:spPr>
          <a:xfrm>
            <a:off x="7489252" y="3967754"/>
            <a:ext cx="65907" cy="55146"/>
          </a:xfrm>
          <a:prstGeom prst="rect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D2F18F-F589-4C44-AB40-69F2BBFBBA64}"/>
              </a:ext>
            </a:extLst>
          </p:cNvPr>
          <p:cNvSpPr txBox="1"/>
          <p:nvPr/>
        </p:nvSpPr>
        <p:spPr>
          <a:xfrm>
            <a:off x="6024203" y="3664416"/>
            <a:ext cx="111256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Ip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: 10.0.0.76</a:t>
            </a:r>
          </a:p>
        </p:txBody>
      </p: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8EDBF02E-F2F4-4790-A210-C06FC1506394}"/>
              </a:ext>
            </a:extLst>
          </p:cNvPr>
          <p:cNvCxnSpPr>
            <a:stCxn id="23" idx="0"/>
            <a:endCxn id="15" idx="0"/>
          </p:cNvCxnSpPr>
          <p:nvPr/>
        </p:nvCxnSpPr>
        <p:spPr>
          <a:xfrm rot="16200000" flipH="1">
            <a:off x="7902432" y="3091281"/>
            <a:ext cx="55145" cy="1808090"/>
          </a:xfrm>
          <a:prstGeom prst="bentConnector3">
            <a:avLst>
              <a:gd name="adj1" fmla="val -414543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89020356-4DE1-4C1E-832E-4341467C9D54}"/>
              </a:ext>
            </a:extLst>
          </p:cNvPr>
          <p:cNvSpPr txBox="1"/>
          <p:nvPr/>
        </p:nvSpPr>
        <p:spPr>
          <a:xfrm>
            <a:off x="8769280" y="3319247"/>
            <a:ext cx="13467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Ip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: 10.0.0.100</a:t>
            </a:r>
          </a:p>
        </p:txBody>
      </p: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AA44DA69-1583-45CF-AD76-18AAFB07AF64}"/>
              </a:ext>
            </a:extLst>
          </p:cNvPr>
          <p:cNvCxnSpPr>
            <a:stCxn id="26" idx="0"/>
            <a:endCxn id="5" idx="2"/>
          </p:cNvCxnSpPr>
          <p:nvPr/>
        </p:nvCxnSpPr>
        <p:spPr>
          <a:xfrm rot="16200000" flipV="1">
            <a:off x="6344996" y="3055015"/>
            <a:ext cx="535408" cy="1290070"/>
          </a:xfrm>
          <a:prstGeom prst="bentConnector3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or: Elbow 45">
            <a:extLst>
              <a:ext uri="{FF2B5EF4-FFF2-40B4-BE49-F238E27FC236}">
                <a16:creationId xmlns:a16="http://schemas.microsoft.com/office/drawing/2014/main" id="{CA7F960B-683E-4B48-90CB-BECEFDE301C4}"/>
              </a:ext>
            </a:extLst>
          </p:cNvPr>
          <p:cNvCxnSpPr>
            <a:stCxn id="28" idx="0"/>
          </p:cNvCxnSpPr>
          <p:nvPr/>
        </p:nvCxnSpPr>
        <p:spPr>
          <a:xfrm rot="5400000" flipH="1" flipV="1">
            <a:off x="7595901" y="3767195"/>
            <a:ext cx="126864" cy="274254"/>
          </a:xfrm>
          <a:prstGeom prst="bentConnector2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D42684DA-4079-4742-B8C2-285EE674583A}"/>
              </a:ext>
            </a:extLst>
          </p:cNvPr>
          <p:cNvSpPr txBox="1"/>
          <p:nvPr/>
        </p:nvSpPr>
        <p:spPr>
          <a:xfrm>
            <a:off x="7498739" y="3760726"/>
            <a:ext cx="111256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Power 5V2A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F0EF9E7-1E30-4465-A14E-55111C6A55A7}"/>
              </a:ext>
            </a:extLst>
          </p:cNvPr>
          <p:cNvSpPr txBox="1"/>
          <p:nvPr/>
        </p:nvSpPr>
        <p:spPr>
          <a:xfrm>
            <a:off x="7066272" y="3970578"/>
            <a:ext cx="4082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HDMI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D4856AA-5175-4663-A99E-C3B0011CF3D8}"/>
              </a:ext>
            </a:extLst>
          </p:cNvPr>
          <p:cNvSpPr txBox="1"/>
          <p:nvPr/>
        </p:nvSpPr>
        <p:spPr>
          <a:xfrm>
            <a:off x="6851655" y="3980301"/>
            <a:ext cx="38963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" dirty="0">
                <a:solidFill>
                  <a:srgbClr val="00B050"/>
                </a:solidFill>
                <a:highlight>
                  <a:srgbClr val="008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ETH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AC3A5FC-06B4-4550-AECE-CD3E613D88DC}"/>
              </a:ext>
            </a:extLst>
          </p:cNvPr>
          <p:cNvSpPr txBox="1"/>
          <p:nvPr/>
        </p:nvSpPr>
        <p:spPr>
          <a:xfrm>
            <a:off x="7201498" y="4865293"/>
            <a:ext cx="1697322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OBA station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DD2F18F-F589-4C44-AB40-69F2BBFBBA64}"/>
              </a:ext>
            </a:extLst>
          </p:cNvPr>
          <p:cNvSpPr txBox="1"/>
          <p:nvPr/>
        </p:nvSpPr>
        <p:spPr>
          <a:xfrm>
            <a:off x="8462862" y="4543474"/>
            <a:ext cx="11125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Ip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: 10.0.0.1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3260" y="2109282"/>
            <a:ext cx="23919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Ping DUT from PC normally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3146F0-3B8C-4DC4-A1FB-AEAEA5C042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3490"/>
          <a:stretch/>
        </p:blipFill>
        <p:spPr>
          <a:xfrm>
            <a:off x="8376170" y="1025140"/>
            <a:ext cx="2822074" cy="108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531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FA3D9EF-897E-4536-94D9-A1496AE419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21" b="32188"/>
          <a:stretch/>
        </p:blipFill>
        <p:spPr>
          <a:xfrm>
            <a:off x="7979113" y="3429660"/>
            <a:ext cx="3266985" cy="23758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1C265D-E08B-44A2-9C90-3F054B03EE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87" b="29662"/>
          <a:stretch/>
        </p:blipFill>
        <p:spPr>
          <a:xfrm>
            <a:off x="7979113" y="1205588"/>
            <a:ext cx="3266985" cy="221236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26446" y="99546"/>
            <a:ext cx="5055102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VI and X-ray Checking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3895" y="4882145"/>
            <a:ext cx="73424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b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VI and X-ray visual inspection 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found abnormal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24CC90B-6AED-4763-B647-E43896DEA2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955379"/>
              </p:ext>
            </p:extLst>
          </p:nvPr>
        </p:nvGraphicFramePr>
        <p:xfrm>
          <a:off x="659644" y="1828799"/>
          <a:ext cx="7203265" cy="28009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653">
                  <a:extLst>
                    <a:ext uri="{9D8B030D-6E8A-4147-A177-3AD203B41FA5}">
                      <a16:colId xmlns:a16="http://schemas.microsoft.com/office/drawing/2014/main" val="1599938324"/>
                    </a:ext>
                  </a:extLst>
                </a:gridCol>
                <a:gridCol w="1440653">
                  <a:extLst>
                    <a:ext uri="{9D8B030D-6E8A-4147-A177-3AD203B41FA5}">
                      <a16:colId xmlns:a16="http://schemas.microsoft.com/office/drawing/2014/main" val="548307907"/>
                    </a:ext>
                  </a:extLst>
                </a:gridCol>
                <a:gridCol w="1440653">
                  <a:extLst>
                    <a:ext uri="{9D8B030D-6E8A-4147-A177-3AD203B41FA5}">
                      <a16:colId xmlns:a16="http://schemas.microsoft.com/office/drawing/2014/main" val="1952911822"/>
                    </a:ext>
                  </a:extLst>
                </a:gridCol>
                <a:gridCol w="1440653">
                  <a:extLst>
                    <a:ext uri="{9D8B030D-6E8A-4147-A177-3AD203B41FA5}">
                      <a16:colId xmlns:a16="http://schemas.microsoft.com/office/drawing/2014/main" val="2649311679"/>
                    </a:ext>
                  </a:extLst>
                </a:gridCol>
                <a:gridCol w="1440653">
                  <a:extLst>
                    <a:ext uri="{9D8B030D-6E8A-4147-A177-3AD203B41FA5}">
                      <a16:colId xmlns:a16="http://schemas.microsoft.com/office/drawing/2014/main" val="3614169466"/>
                    </a:ext>
                  </a:extLst>
                </a:gridCol>
              </a:tblGrid>
              <a:tr h="22300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U602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U1001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FIL1401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FIL1402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0924380"/>
                  </a:ext>
                </a:extLst>
              </a:tr>
              <a:tr h="1138117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1439212"/>
                  </a:ext>
                </a:extLst>
              </a:tr>
              <a:tr h="195349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U503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U504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U505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U602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143215"/>
                  </a:ext>
                </a:extLst>
              </a:tr>
              <a:tr h="1053184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849871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1B2331B4-A85C-44C4-982B-5D17A17CB53D}"/>
              </a:ext>
            </a:extLst>
          </p:cNvPr>
          <p:cNvSpPr txBox="1"/>
          <p:nvPr/>
        </p:nvSpPr>
        <p:spPr>
          <a:xfrm>
            <a:off x="520496" y="828364"/>
            <a:ext cx="6668460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600" b="1" spc="-1" dirty="0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  <a:sym typeface="Wingdings" panose="05000000000000000000" pitchFamily="2" charset="2"/>
              </a:rPr>
              <a:t>Visual inspection normally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600" b="1" spc="-1" dirty="0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  <a:sym typeface="Wingdings" panose="05000000000000000000" pitchFamily="2" charset="2"/>
              </a:rPr>
              <a:t>X-ray check:</a:t>
            </a:r>
            <a:r>
              <a:rPr lang="en-US" sz="1600" b="1" spc="-1" dirty="0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51B6FA9-8377-47B8-9221-C50967D151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51" y="2146672"/>
            <a:ext cx="1223819" cy="11089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0698CBA-0483-4B4F-94B4-22A56E35F3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298" y="2166495"/>
            <a:ext cx="1089127" cy="108912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22B45AD-3036-4C5A-9A0A-E97D9638ABE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467" y="2176157"/>
            <a:ext cx="950090" cy="107946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876C5C8-BB96-4892-B7A0-DF954BAAAF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977" y="2176157"/>
            <a:ext cx="783650" cy="101784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E3DC794-B491-423C-9948-2988178318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765" y="2202135"/>
            <a:ext cx="783650" cy="101784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BA8F70D-7CC5-4D32-A9DC-F1FE8ABC40F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97" y="3653567"/>
            <a:ext cx="865618" cy="90564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AA6BC48-15ED-4D1D-9DF9-0C9A40BB474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595" y="3653567"/>
            <a:ext cx="865618" cy="90564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3E60584-FA4A-45B6-BE09-EA5B11BEF06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293" y="3653567"/>
            <a:ext cx="865619" cy="90564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8F49B61-0850-4CFD-9A9C-E65ACB76263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993" y="3653567"/>
            <a:ext cx="865618" cy="90564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604169" y="2256107"/>
            <a:ext cx="510360" cy="5117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U1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589566" y="2154323"/>
            <a:ext cx="699345" cy="3148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U504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598028" y="2533390"/>
            <a:ext cx="699345" cy="3148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U503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727319" y="4398722"/>
            <a:ext cx="699345" cy="3148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U506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727320" y="4821230"/>
            <a:ext cx="699345" cy="3148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U505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727321" y="5236976"/>
            <a:ext cx="699345" cy="3148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U602</a:t>
            </a:r>
            <a:endParaRPr lang="en-US" sz="1400" dirty="0">
              <a:solidFill>
                <a:sysClr val="windowText" lastClr="00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0076991" y="2842420"/>
            <a:ext cx="528844" cy="1345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U1001</a:t>
            </a:r>
            <a:endParaRPr 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119867" y="1657695"/>
            <a:ext cx="699345" cy="2371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FIL1401, FIL1402</a:t>
            </a:r>
            <a:endParaRPr lang="en-US" sz="8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425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6293" y="83752"/>
            <a:ext cx="597471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 supply measurement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5413" y="5274624"/>
            <a:ext cx="95550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No found abnormality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420CEC-3F99-494D-B5FE-8F7C07FE2C5C}"/>
              </a:ext>
            </a:extLst>
          </p:cNvPr>
          <p:cNvSpPr txBox="1"/>
          <p:nvPr/>
        </p:nvSpPr>
        <p:spPr>
          <a:xfrm>
            <a:off x="482356" y="818027"/>
            <a:ext cx="10403440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lnSpc>
                <a:spcPct val="150000"/>
              </a:lnSpc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r>
              <a:rPr lang="en-US" dirty="0"/>
              <a:t>Measurement power supply result: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0A42EF72-3EE5-474C-82DD-374C4D268F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756387"/>
              </p:ext>
            </p:extLst>
          </p:nvPr>
        </p:nvGraphicFramePr>
        <p:xfrm>
          <a:off x="761996" y="1372071"/>
          <a:ext cx="10438413" cy="3626487"/>
        </p:xfrm>
        <a:graphic>
          <a:graphicData uri="http://schemas.openxmlformats.org/drawingml/2006/table">
            <a:tbl>
              <a:tblPr/>
              <a:tblGrid>
                <a:gridCol w="1136511">
                  <a:extLst>
                    <a:ext uri="{9D8B030D-6E8A-4147-A177-3AD203B41FA5}">
                      <a16:colId xmlns:a16="http://schemas.microsoft.com/office/drawing/2014/main" val="892428202"/>
                    </a:ext>
                  </a:extLst>
                </a:gridCol>
                <a:gridCol w="1608601">
                  <a:extLst>
                    <a:ext uri="{9D8B030D-6E8A-4147-A177-3AD203B41FA5}">
                      <a16:colId xmlns:a16="http://schemas.microsoft.com/office/drawing/2014/main" val="1332656201"/>
                    </a:ext>
                  </a:extLst>
                </a:gridCol>
                <a:gridCol w="1433750">
                  <a:extLst>
                    <a:ext uri="{9D8B030D-6E8A-4147-A177-3AD203B41FA5}">
                      <a16:colId xmlns:a16="http://schemas.microsoft.com/office/drawing/2014/main" val="427251233"/>
                    </a:ext>
                  </a:extLst>
                </a:gridCol>
                <a:gridCol w="1188966">
                  <a:extLst>
                    <a:ext uri="{9D8B030D-6E8A-4147-A177-3AD203B41FA5}">
                      <a16:colId xmlns:a16="http://schemas.microsoft.com/office/drawing/2014/main" val="4045328778"/>
                    </a:ext>
                  </a:extLst>
                </a:gridCol>
                <a:gridCol w="1188966">
                  <a:extLst>
                    <a:ext uri="{9D8B030D-6E8A-4147-A177-3AD203B41FA5}">
                      <a16:colId xmlns:a16="http://schemas.microsoft.com/office/drawing/2014/main" val="1944393479"/>
                    </a:ext>
                  </a:extLst>
                </a:gridCol>
                <a:gridCol w="1538661">
                  <a:extLst>
                    <a:ext uri="{9D8B030D-6E8A-4147-A177-3AD203B41FA5}">
                      <a16:colId xmlns:a16="http://schemas.microsoft.com/office/drawing/2014/main" val="2487971332"/>
                    </a:ext>
                  </a:extLst>
                </a:gridCol>
                <a:gridCol w="1171479">
                  <a:extLst>
                    <a:ext uri="{9D8B030D-6E8A-4147-A177-3AD203B41FA5}">
                      <a16:colId xmlns:a16="http://schemas.microsoft.com/office/drawing/2014/main" val="541343746"/>
                    </a:ext>
                  </a:extLst>
                </a:gridCol>
                <a:gridCol w="1171479">
                  <a:extLst>
                    <a:ext uri="{9D8B030D-6E8A-4147-A177-3AD203B41FA5}">
                      <a16:colId xmlns:a16="http://schemas.microsoft.com/office/drawing/2014/main" val="2698772363"/>
                    </a:ext>
                  </a:extLst>
                </a:gridCol>
              </a:tblGrid>
              <a:tr h="323486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 impedance &amp; voltage NG board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1337693"/>
                  </a:ext>
                </a:extLst>
              </a:tr>
              <a:tr h="32348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2360135"/>
                  </a:ext>
                </a:extLst>
              </a:tr>
              <a:tr h="5148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 power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 power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394138"/>
                  </a:ext>
                </a:extLst>
              </a:tr>
              <a:tr h="3080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PP_PWR_IN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3.33K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0.503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3.260K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0.504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4.992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1427435"/>
                  </a:ext>
                </a:extLst>
              </a:tr>
              <a:tr h="3080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P1V2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169.5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0.084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182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0.089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1.217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6640859"/>
                  </a:ext>
                </a:extLst>
              </a:tr>
              <a:tr h="3080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P2V5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21.37K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0.390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21.61K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0.392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2.506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360664"/>
                  </a:ext>
                </a:extLst>
              </a:tr>
              <a:tr h="3080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P3V3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20.2K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0.35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3.330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19.59K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0.35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3.323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148588"/>
                  </a:ext>
                </a:extLst>
              </a:tr>
              <a:tr h="3080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eMMC_VDDQ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23.2K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0.42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3.328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23.14K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0.416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3.326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6258852"/>
                  </a:ext>
                </a:extLst>
              </a:tr>
              <a:tr h="3080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61.9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0.071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66.1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0.075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0.839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260713"/>
                  </a:ext>
                </a:extLst>
              </a:tr>
              <a:tr h="3080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35.5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0.037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0.840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5890024"/>
                  </a:ext>
                </a:extLst>
              </a:tr>
              <a:tr h="3080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L801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ETH_DVDD10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1.92K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0.31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1.014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1.952K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0.299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1.009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0715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6272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81F424-F0A9-4E1C-A426-F101CA6259A9}"/>
              </a:ext>
            </a:extLst>
          </p:cNvPr>
          <p:cNvSpPr/>
          <p:nvPr/>
        </p:nvSpPr>
        <p:spPr>
          <a:xfrm>
            <a:off x="776293" y="83752"/>
            <a:ext cx="871264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Ethernet block impedance measurement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C7D356-56AA-4FBA-B1DC-38F1A610E735}"/>
              </a:ext>
            </a:extLst>
          </p:cNvPr>
          <p:cNvSpPr txBox="1"/>
          <p:nvPr/>
        </p:nvSpPr>
        <p:spPr>
          <a:xfrm>
            <a:off x="455060" y="799336"/>
            <a:ext cx="10403440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lnSpc>
                <a:spcPct val="150000"/>
              </a:lnSpc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r>
              <a:rPr lang="en-US" dirty="0"/>
              <a:t>Measurement impedance of </a:t>
            </a:r>
            <a:r>
              <a:rPr lang="en-US" altLang="en-US" dirty="0"/>
              <a:t>Ethernet signal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9AED80-A126-4B6E-BF7C-351FF800D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53" y="1372069"/>
            <a:ext cx="5150144" cy="4148550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EB26435-08FE-4041-A43A-ABC955FEF2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593813"/>
              </p:ext>
            </p:extLst>
          </p:nvPr>
        </p:nvGraphicFramePr>
        <p:xfrm>
          <a:off x="6096000" y="1315378"/>
          <a:ext cx="5862320" cy="4201557"/>
        </p:xfrm>
        <a:graphic>
          <a:graphicData uri="http://schemas.openxmlformats.org/drawingml/2006/table">
            <a:tbl>
              <a:tblPr/>
              <a:tblGrid>
                <a:gridCol w="1567830">
                  <a:extLst>
                    <a:ext uri="{9D8B030D-6E8A-4147-A177-3AD203B41FA5}">
                      <a16:colId xmlns:a16="http://schemas.microsoft.com/office/drawing/2014/main" val="1332656201"/>
                    </a:ext>
                  </a:extLst>
                </a:gridCol>
                <a:gridCol w="1397413">
                  <a:extLst>
                    <a:ext uri="{9D8B030D-6E8A-4147-A177-3AD203B41FA5}">
                      <a16:colId xmlns:a16="http://schemas.microsoft.com/office/drawing/2014/main" val="1586020661"/>
                    </a:ext>
                  </a:extLst>
                </a:gridCol>
                <a:gridCol w="1397413">
                  <a:extLst>
                    <a:ext uri="{9D8B030D-6E8A-4147-A177-3AD203B41FA5}">
                      <a16:colId xmlns:a16="http://schemas.microsoft.com/office/drawing/2014/main" val="427251233"/>
                    </a:ext>
                  </a:extLst>
                </a:gridCol>
                <a:gridCol w="1499664">
                  <a:extLst>
                    <a:ext uri="{9D8B030D-6E8A-4147-A177-3AD203B41FA5}">
                      <a16:colId xmlns:a16="http://schemas.microsoft.com/office/drawing/2014/main" val="2487971332"/>
                    </a:ext>
                  </a:extLst>
                </a:gridCol>
              </a:tblGrid>
              <a:tr h="36083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 impedance NG board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337693"/>
                  </a:ext>
                </a:extLst>
              </a:tr>
              <a:tr h="26963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Signal pin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2360135"/>
                  </a:ext>
                </a:extLst>
              </a:tr>
              <a:tr h="2198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RGMII_MDIO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R701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20.58K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20.56K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1427435"/>
                  </a:ext>
                </a:extLst>
              </a:tr>
              <a:tr h="2198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RGMII_MDC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R702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2.652M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2.656M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6640859"/>
                  </a:ext>
                </a:extLst>
              </a:tr>
              <a:tr h="2198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RGMII_TX_CLK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R709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2.618M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2.615M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360664"/>
                  </a:ext>
                </a:extLst>
              </a:tr>
              <a:tr h="2198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RGMII_TXEN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R710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2.642M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2.640M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148588"/>
                  </a:ext>
                </a:extLst>
              </a:tr>
              <a:tr h="2198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RGMII_TXD0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R711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2.638M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2.636M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6258852"/>
                  </a:ext>
                </a:extLst>
              </a:tr>
              <a:tr h="2198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RGMII_TXD1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R712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2.615M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2.612M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260713"/>
                  </a:ext>
                </a:extLst>
              </a:tr>
              <a:tr h="2198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RGMII_TXD2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R713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2.642M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2.641M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5890024"/>
                  </a:ext>
                </a:extLst>
              </a:tr>
              <a:tr h="2198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RGMII_TXD3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R714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2.645M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2.639M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071547"/>
                  </a:ext>
                </a:extLst>
              </a:tr>
              <a:tr h="2198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RGMII_INT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R715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27.44K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27.39K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3418528"/>
                  </a:ext>
                </a:extLst>
              </a:tr>
              <a:tr h="2198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RGMII_RST_N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R716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27.44K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27.36K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9071344"/>
                  </a:ext>
                </a:extLst>
              </a:tr>
              <a:tr h="2198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RGMII_RX_CLK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R703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3.992K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4.012K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2662441"/>
                  </a:ext>
                </a:extLst>
              </a:tr>
              <a:tr h="2198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RGMII_RXDV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R704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4.070K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4.015K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3697894"/>
                  </a:ext>
                </a:extLst>
              </a:tr>
              <a:tr h="2198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RGMII_RXD0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R705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3.998K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4.008K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9654507"/>
                  </a:ext>
                </a:extLst>
              </a:tr>
              <a:tr h="2198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RGMII_RXD1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R706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21.12K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21.16K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5306288"/>
                  </a:ext>
                </a:extLst>
              </a:tr>
              <a:tr h="2198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RGMII_RXD2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R707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21.14K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21.13K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3261418"/>
                  </a:ext>
                </a:extLst>
              </a:tr>
              <a:tr h="2198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RGMII_RXD3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R708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21.19K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21.16K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8097657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1BAA5453-74EA-49B4-BAA3-2EDCE5EF494F}"/>
              </a:ext>
            </a:extLst>
          </p:cNvPr>
          <p:cNvSpPr/>
          <p:nvPr/>
        </p:nvSpPr>
        <p:spPr>
          <a:xfrm>
            <a:off x="3197925" y="1749288"/>
            <a:ext cx="530087" cy="31410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9FB7C3-A213-4C45-9BC4-27090072F190}"/>
              </a:ext>
            </a:extLst>
          </p:cNvPr>
          <p:cNvSpPr txBox="1"/>
          <p:nvPr/>
        </p:nvSpPr>
        <p:spPr>
          <a:xfrm>
            <a:off x="622853" y="5672335"/>
            <a:ext cx="9555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</a:p>
          <a:p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impedance no found abnormality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805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32BDD9B-D884-4E3C-B0C1-9EA3A066A0EC}"/>
              </a:ext>
            </a:extLst>
          </p:cNvPr>
          <p:cNvSpPr/>
          <p:nvPr/>
        </p:nvSpPr>
        <p:spPr>
          <a:xfrm>
            <a:off x="866899" y="83752"/>
            <a:ext cx="739832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 humidity verification</a:t>
            </a:r>
            <a:endParaRPr lang="en-US" altLang="en-US" sz="3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23BA30-C01D-4829-96DE-B38AF32F2D03}"/>
              </a:ext>
            </a:extLst>
          </p:cNvPr>
          <p:cNvSpPr txBox="1"/>
          <p:nvPr/>
        </p:nvSpPr>
        <p:spPr>
          <a:xfrm>
            <a:off x="309286" y="639592"/>
            <a:ext cx="5286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lnSpc>
                <a:spcPct val="150000"/>
              </a:lnSpc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Material’s moisture sensitivity verify result: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8CC819-C1A0-4297-9925-28F24DA3D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076" y="1261898"/>
            <a:ext cx="1372172" cy="1012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BB85C1-234C-4467-B7CE-EC639419D03C}"/>
              </a:ext>
            </a:extLst>
          </p:cNvPr>
          <p:cNvSpPr/>
          <p:nvPr/>
        </p:nvSpPr>
        <p:spPr>
          <a:xfrm>
            <a:off x="1291113" y="2331428"/>
            <a:ext cx="15249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b="1" dirty="0"/>
              <a:t>QUICK 885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1BA828-800F-4740-9B86-03D248E11FED}"/>
              </a:ext>
            </a:extLst>
          </p:cNvPr>
          <p:cNvSpPr/>
          <p:nvPr/>
        </p:nvSpPr>
        <p:spPr>
          <a:xfrm>
            <a:off x="1178705" y="1217425"/>
            <a:ext cx="1637357" cy="10493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B57463D-6882-46E2-AFC0-FDBBC4DDE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321" y="1225547"/>
            <a:ext cx="1488321" cy="1204963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8B93265-EE32-496B-ACF9-1DE0C9D7F3DA}"/>
              </a:ext>
            </a:extLst>
          </p:cNvPr>
          <p:cNvCxnSpPr>
            <a:cxnSpLocks/>
            <a:endCxn id="13" idx="1"/>
          </p:cNvCxnSpPr>
          <p:nvPr/>
        </p:nvCxnSpPr>
        <p:spPr>
          <a:xfrm flipV="1">
            <a:off x="2816062" y="1742110"/>
            <a:ext cx="1359363" cy="87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FEC72CE1-6476-4D53-BA64-B7BF06DD6E1B}"/>
              </a:ext>
            </a:extLst>
          </p:cNvPr>
          <p:cNvSpPr/>
          <p:nvPr/>
        </p:nvSpPr>
        <p:spPr>
          <a:xfrm>
            <a:off x="4175425" y="1606719"/>
            <a:ext cx="377818" cy="2707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078932-8E77-4323-B440-B2CAB3A57AFD}"/>
              </a:ext>
            </a:extLst>
          </p:cNvPr>
          <p:cNvSpPr txBox="1"/>
          <p:nvPr/>
        </p:nvSpPr>
        <p:spPr>
          <a:xfrm>
            <a:off x="405321" y="5474516"/>
            <a:ext cx="95550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This issue not follow MSD and solderability issue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9198449"/>
              </p:ext>
            </p:extLst>
          </p:nvPr>
        </p:nvGraphicFramePr>
        <p:xfrm>
          <a:off x="8140664" y="1170054"/>
          <a:ext cx="3821372" cy="35829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0339">
                  <a:extLst>
                    <a:ext uri="{9D8B030D-6E8A-4147-A177-3AD203B41FA5}">
                      <a16:colId xmlns:a16="http://schemas.microsoft.com/office/drawing/2014/main" val="3971925293"/>
                    </a:ext>
                  </a:extLst>
                </a:gridCol>
                <a:gridCol w="812318">
                  <a:extLst>
                    <a:ext uri="{9D8B030D-6E8A-4147-A177-3AD203B41FA5}">
                      <a16:colId xmlns:a16="http://schemas.microsoft.com/office/drawing/2014/main" val="3616278245"/>
                    </a:ext>
                  </a:extLst>
                </a:gridCol>
                <a:gridCol w="1578715">
                  <a:extLst>
                    <a:ext uri="{9D8B030D-6E8A-4147-A177-3AD203B41FA5}">
                      <a16:colId xmlns:a16="http://schemas.microsoft.com/office/drawing/2014/main" val="4089108768"/>
                    </a:ext>
                  </a:extLst>
                </a:gridCol>
              </a:tblGrid>
              <a:tr h="92606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Temperature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Internet access result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7415052"/>
                  </a:ext>
                </a:extLst>
              </a:tr>
              <a:tr h="6642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180°C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Still fail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957102"/>
                  </a:ext>
                </a:extLst>
              </a:tr>
              <a:tr h="6642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200°C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5279934"/>
                  </a:ext>
                </a:extLst>
              </a:tr>
              <a:tr h="6642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220°C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0363352"/>
                  </a:ext>
                </a:extLst>
              </a:tr>
              <a:tr h="6642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Re-solder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5362118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4864714" y="5135962"/>
            <a:ext cx="2956130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BGA machine model: Mafi538</a:t>
            </a:r>
            <a:endParaRPr lang="en-US" sz="1600" b="0" i="0" dirty="0">
              <a:solidFill>
                <a:srgbClr val="21252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67447DB-3241-4A16-B56B-86596F49E1CB}"/>
              </a:ext>
            </a:extLst>
          </p:cNvPr>
          <p:cNvSpPr txBox="1"/>
          <p:nvPr/>
        </p:nvSpPr>
        <p:spPr>
          <a:xfrm>
            <a:off x="321385" y="2877946"/>
            <a:ext cx="3854040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lnSpc>
                <a:spcPct val="150000"/>
              </a:lnSpc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Re-solder CPU: U1 verify result: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26C1AF0-F962-4D14-B613-B643B48B4F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4989" y="3461639"/>
            <a:ext cx="3055581" cy="161221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19109C2-A5BD-41D7-B364-F95AE18394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991" y="3371137"/>
            <a:ext cx="2963120" cy="1424074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24EF6098-914E-419C-BCC9-80D42921C942}"/>
              </a:ext>
            </a:extLst>
          </p:cNvPr>
          <p:cNvSpPr/>
          <p:nvPr/>
        </p:nvSpPr>
        <p:spPr>
          <a:xfrm>
            <a:off x="1189531" y="4753034"/>
            <a:ext cx="24917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212529"/>
                </a:solidFill>
                <a:latin typeface="Source Sans Pro"/>
              </a:rPr>
              <a:t>T99X171.00 U1 profile</a:t>
            </a:r>
          </a:p>
        </p:txBody>
      </p:sp>
      <p:sp>
        <p:nvSpPr>
          <p:cNvPr id="33" name="Speech Bubble: Rectangle with Corners Rounded 32">
            <a:extLst>
              <a:ext uri="{FF2B5EF4-FFF2-40B4-BE49-F238E27FC236}">
                <a16:creationId xmlns:a16="http://schemas.microsoft.com/office/drawing/2014/main" id="{108D2839-2259-4337-80A2-B53DCEA0BD59}"/>
              </a:ext>
            </a:extLst>
          </p:cNvPr>
          <p:cNvSpPr/>
          <p:nvPr/>
        </p:nvSpPr>
        <p:spPr>
          <a:xfrm>
            <a:off x="509481" y="3340314"/>
            <a:ext cx="3866139" cy="1793451"/>
          </a:xfrm>
          <a:prstGeom prst="wedgeRoundRectCallout">
            <a:avLst>
              <a:gd name="adj1" fmla="val 72745"/>
              <a:gd name="adj2" fmla="val -6037"/>
              <a:gd name="adj3" fmla="val 16667"/>
            </a:avLst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436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7D37CB5B-0209-488C-AE2D-91B8AA45B711}"/>
              </a:ext>
            </a:extLst>
          </p:cNvPr>
          <p:cNvSpPr/>
          <p:nvPr/>
        </p:nvSpPr>
        <p:spPr>
          <a:xfrm>
            <a:off x="877330" y="102114"/>
            <a:ext cx="984353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altLang="zh-TW" sz="3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Swap Component verification</a:t>
            </a:r>
            <a:endParaRPr lang="zh-TW" alt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73682B-98DE-4E32-BB98-E59FE74B1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764" y="3139340"/>
            <a:ext cx="8153400" cy="461665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lnSpc>
                <a:spcPct val="150000"/>
              </a:lnSpc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ym typeface="Wingdings" panose="05000000000000000000" pitchFamily="2" charset="2"/>
              </a:rPr>
              <a:t>Swap U1 verification between NG and OK material internet access result: 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9DB5029B-A612-4461-B9D5-71E91C24C0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411991"/>
              </p:ext>
            </p:extLst>
          </p:nvPr>
        </p:nvGraphicFramePr>
        <p:xfrm>
          <a:off x="864631" y="3603172"/>
          <a:ext cx="7484239" cy="1861911"/>
        </p:xfrm>
        <a:graphic>
          <a:graphicData uri="http://schemas.openxmlformats.org/drawingml/2006/table">
            <a:tbl>
              <a:tblPr/>
              <a:tblGrid>
                <a:gridCol w="3278406">
                  <a:extLst>
                    <a:ext uri="{9D8B030D-6E8A-4147-A177-3AD203B41FA5}">
                      <a16:colId xmlns:a16="http://schemas.microsoft.com/office/drawing/2014/main" val="3141295728"/>
                    </a:ext>
                  </a:extLst>
                </a:gridCol>
                <a:gridCol w="4205833">
                  <a:extLst>
                    <a:ext uri="{9D8B030D-6E8A-4147-A177-3AD203B41FA5}">
                      <a16:colId xmlns:a16="http://schemas.microsoft.com/office/drawing/2014/main" val="325518950"/>
                    </a:ext>
                  </a:extLst>
                </a:gridCol>
              </a:tblGrid>
              <a:tr h="61495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Board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</a:t>
                      </a:r>
                    </a:p>
                    <a:p>
                      <a:pPr marL="27432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Items</a:t>
                      </a:r>
                    </a:p>
                  </a:txBody>
                  <a:tcPr marL="6002" marR="6002" marT="600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Internet access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7511384"/>
                  </a:ext>
                </a:extLst>
              </a:tr>
              <a:tr h="3117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board + OK U1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Internet access OK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249848"/>
                  </a:ext>
                </a:extLst>
              </a:tr>
              <a:tr h="311740"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 board + NG U1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internet access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468222"/>
                  </a:ext>
                </a:extLst>
              </a:tr>
              <a:tr h="311740"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 board + OK U1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Internet access OK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8787317"/>
                  </a:ext>
                </a:extLst>
              </a:tr>
              <a:tr h="311740"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 board + NG U1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internet access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4548598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648FB94E-2053-41E3-AF04-0730DA40FF7F}"/>
              </a:ext>
            </a:extLst>
          </p:cNvPr>
          <p:cNvSpPr/>
          <p:nvPr/>
        </p:nvSpPr>
        <p:spPr>
          <a:xfrm>
            <a:off x="801130" y="5394323"/>
            <a:ext cx="10905054" cy="1200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6075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FATP can’t cover this issue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This issue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</a:t>
            </a:r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U1_S905X2 </a:t>
            </a:r>
            <a:r>
              <a:rPr lang="pt-B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(MPM:S905X2-B, P/N: 002.02753.005, DC: 20240617, Vendor: AMLOGIC)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FFA9753-0849-420D-99A7-D2614CBC78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5028558"/>
              </p:ext>
            </p:extLst>
          </p:nvPr>
        </p:nvGraphicFramePr>
        <p:xfrm>
          <a:off x="877330" y="1065962"/>
          <a:ext cx="10284156" cy="20509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61174">
                  <a:extLst>
                    <a:ext uri="{9D8B030D-6E8A-4147-A177-3AD203B41FA5}">
                      <a16:colId xmlns:a16="http://schemas.microsoft.com/office/drawing/2014/main" val="2004904958"/>
                    </a:ext>
                  </a:extLst>
                </a:gridCol>
                <a:gridCol w="1068522">
                  <a:extLst>
                    <a:ext uri="{9D8B030D-6E8A-4147-A177-3AD203B41FA5}">
                      <a16:colId xmlns:a16="http://schemas.microsoft.com/office/drawing/2014/main" val="2812330865"/>
                    </a:ext>
                  </a:extLst>
                </a:gridCol>
                <a:gridCol w="1615690">
                  <a:extLst>
                    <a:ext uri="{9D8B030D-6E8A-4147-A177-3AD203B41FA5}">
                      <a16:colId xmlns:a16="http://schemas.microsoft.com/office/drawing/2014/main" val="2862351682"/>
                    </a:ext>
                  </a:extLst>
                </a:gridCol>
                <a:gridCol w="1314856">
                  <a:extLst>
                    <a:ext uri="{9D8B030D-6E8A-4147-A177-3AD203B41FA5}">
                      <a16:colId xmlns:a16="http://schemas.microsoft.com/office/drawing/2014/main" val="2758601917"/>
                    </a:ext>
                  </a:extLst>
                </a:gridCol>
                <a:gridCol w="1242414">
                  <a:extLst>
                    <a:ext uri="{9D8B030D-6E8A-4147-A177-3AD203B41FA5}">
                      <a16:colId xmlns:a16="http://schemas.microsoft.com/office/drawing/2014/main" val="297050172"/>
                    </a:ext>
                  </a:extLst>
                </a:gridCol>
                <a:gridCol w="1260500">
                  <a:extLst>
                    <a:ext uri="{9D8B030D-6E8A-4147-A177-3AD203B41FA5}">
                      <a16:colId xmlns:a16="http://schemas.microsoft.com/office/drawing/2014/main" val="4162181979"/>
                    </a:ext>
                  </a:extLst>
                </a:gridCol>
                <a:gridCol w="1260500">
                  <a:extLst>
                    <a:ext uri="{9D8B030D-6E8A-4147-A177-3AD203B41FA5}">
                      <a16:colId xmlns:a16="http://schemas.microsoft.com/office/drawing/2014/main" val="4046080512"/>
                    </a:ext>
                  </a:extLst>
                </a:gridCol>
                <a:gridCol w="1260500">
                  <a:extLst>
                    <a:ext uri="{9D8B030D-6E8A-4147-A177-3AD203B41FA5}">
                      <a16:colId xmlns:a16="http://schemas.microsoft.com/office/drawing/2014/main" val="3061608070"/>
                    </a:ext>
                  </a:extLst>
                </a:gridCol>
              </a:tblGrid>
              <a:tr h="32892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Swap items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Tes</a:t>
                      </a:r>
                      <a:r>
                        <a:rPr lang="en-U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 Station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076244"/>
                  </a:ext>
                </a:extLst>
              </a:tr>
              <a:tr h="358156"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u="none" strike="noStrike" dirty="0">
                          <a:effectLst/>
                        </a:rPr>
                        <a:t>UK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u="none" strike="noStrike" dirty="0">
                          <a:effectLst/>
                        </a:rPr>
                        <a:t>FT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u="none" strike="noStrike" dirty="0">
                          <a:effectLst/>
                        </a:rPr>
                        <a:t>FT1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u="none" strike="noStrike" dirty="0">
                          <a:effectLst/>
                        </a:rPr>
                        <a:t>RC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u="none" strike="noStrike" dirty="0">
                          <a:effectLst/>
                        </a:rPr>
                        <a:t>RC1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OBA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u="none" strike="noStrike" dirty="0">
                          <a:effectLst/>
                        </a:rPr>
                        <a:t>RC2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708224"/>
                  </a:ext>
                </a:extLst>
              </a:tr>
              <a:tr h="681953"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 board + NG U1 (#2C9811AD1B8D)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UK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test haven’t logs test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PASS: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PASS: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PASS: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PASS: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Fail:</a:t>
                      </a:r>
                      <a:r>
                        <a:rPr lang="en-US" sz="16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1380919"/>
                  </a:ext>
                </a:extLst>
              </a:tr>
              <a:tr h="68195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 board + OK U1(#2C9811AAE701)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PASS: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PASS: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PASS: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PASS: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Pass: 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Pass </a:t>
                      </a: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1343217"/>
                  </a:ext>
                </a:extLst>
              </a:tr>
            </a:tbl>
          </a:graphicData>
        </a:graphic>
      </p:graphicFrame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506AF02A-3E6F-44FB-BEE7-ADF3362651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8459497"/>
              </p:ext>
            </p:extLst>
          </p:nvPr>
        </p:nvGraphicFramePr>
        <p:xfrm>
          <a:off x="3584574" y="1886635"/>
          <a:ext cx="914400" cy="662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97" name="Document" showAsIcon="1" r:id="rId3" imgW="914271" imgH="771595" progId="Word.Document.8">
                  <p:embed/>
                </p:oleObj>
              </mc:Choice>
              <mc:Fallback>
                <p:oleObj name="Document" showAsIcon="1" r:id="rId3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84574" y="1886635"/>
                        <a:ext cx="914400" cy="6621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B2A2B63A-0797-47E2-BE9D-9346CB28C4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7190162"/>
              </p:ext>
            </p:extLst>
          </p:nvPr>
        </p:nvGraphicFramePr>
        <p:xfrm>
          <a:off x="4925838" y="1886635"/>
          <a:ext cx="914400" cy="662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98" name="Document" showAsIcon="1" r:id="rId5" imgW="914271" imgH="771595" progId="Word.Document.8">
                  <p:embed/>
                </p:oleObj>
              </mc:Choice>
              <mc:Fallback>
                <p:oleObj name="Document" showAsIcon="1" r:id="rId5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25838" y="1886635"/>
                        <a:ext cx="914400" cy="6621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FBB0C795-A36F-4F33-BBC9-2458D29599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8996385"/>
              </p:ext>
            </p:extLst>
          </p:nvPr>
        </p:nvGraphicFramePr>
        <p:xfrm>
          <a:off x="6267102" y="1886635"/>
          <a:ext cx="914400" cy="662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99" name="Document" showAsIcon="1" r:id="rId7" imgW="914271" imgH="771595" progId="Word.Document.8">
                  <p:embed/>
                </p:oleObj>
              </mc:Choice>
              <mc:Fallback>
                <p:oleObj name="Document" showAsIcon="1" r:id="rId7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67102" y="1886635"/>
                        <a:ext cx="914400" cy="6621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0EC32B76-C0B3-45B3-A894-4A4055B103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5427042"/>
              </p:ext>
            </p:extLst>
          </p:nvPr>
        </p:nvGraphicFramePr>
        <p:xfrm>
          <a:off x="7608366" y="1886635"/>
          <a:ext cx="914400" cy="662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00" name="Document" showAsIcon="1" r:id="rId9" imgW="914271" imgH="771595" progId="Word.Document.8">
                  <p:embed/>
                </p:oleObj>
              </mc:Choice>
              <mc:Fallback>
                <p:oleObj name="Document" showAsIcon="1" r:id="rId9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608366" y="1886635"/>
                        <a:ext cx="914400" cy="6621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C497834E-2008-4B18-B83E-78CE3A0F3F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2393805"/>
              </p:ext>
            </p:extLst>
          </p:nvPr>
        </p:nvGraphicFramePr>
        <p:xfrm>
          <a:off x="8920602" y="1907523"/>
          <a:ext cx="914400" cy="662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01" name="Document" showAsIcon="1" r:id="rId11" imgW="914271" imgH="771595" progId="Word.Document.8">
                  <p:embed/>
                </p:oleObj>
              </mc:Choice>
              <mc:Fallback>
                <p:oleObj name="Document" showAsIcon="1" r:id="rId11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920602" y="1907523"/>
                        <a:ext cx="914400" cy="6621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973682B-98DE-4E32-BB98-E59FE74B1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764" y="601287"/>
            <a:ext cx="8153400" cy="461665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lnSpc>
                <a:spcPct val="150000"/>
              </a:lnSpc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ym typeface="Wingdings" panose="05000000000000000000" pitchFamily="2" charset="2"/>
              </a:rPr>
              <a:t>Swap U1 verification between NG and OK material and re-test FATP result:</a:t>
            </a: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EF003237-AB40-43A9-9D24-B798D0F70F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7803374"/>
              </p:ext>
            </p:extLst>
          </p:nvPr>
        </p:nvGraphicFramePr>
        <p:xfrm>
          <a:off x="3660000" y="253425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02" name="Document" showAsIcon="1" r:id="rId13" imgW="914271" imgH="771595" progId="Word.Document.8">
                  <p:embed/>
                </p:oleObj>
              </mc:Choice>
              <mc:Fallback>
                <p:oleObj name="Document" showAsIcon="1" r:id="rId13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660000" y="253425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D2740640-C771-4909-9312-BE70D14304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8249728"/>
              </p:ext>
            </p:extLst>
          </p:nvPr>
        </p:nvGraphicFramePr>
        <p:xfrm>
          <a:off x="4976177" y="253425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03" name="Document" showAsIcon="1" r:id="rId15" imgW="914271" imgH="771595" progId="Word.Document.8">
                  <p:embed/>
                </p:oleObj>
              </mc:Choice>
              <mc:Fallback>
                <p:oleObj name="Document" showAsIcon="1" r:id="rId15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976177" y="253425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F63E9A2D-ABFC-481A-A84C-3C95E34FF3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0228361"/>
              </p:ext>
            </p:extLst>
          </p:nvPr>
        </p:nvGraphicFramePr>
        <p:xfrm>
          <a:off x="6292354" y="253425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04" name="Document" showAsIcon="1" r:id="rId17" imgW="914271" imgH="771595" progId="Word.Document.8">
                  <p:embed/>
                </p:oleObj>
              </mc:Choice>
              <mc:Fallback>
                <p:oleObj name="Document" showAsIcon="1" r:id="rId17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292354" y="253425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659D8AF9-4E14-4204-844F-40C5FC0121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9235539"/>
              </p:ext>
            </p:extLst>
          </p:nvPr>
        </p:nvGraphicFramePr>
        <p:xfrm>
          <a:off x="7608531" y="253425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05" name="Document" showAsIcon="1" r:id="rId19" imgW="914271" imgH="771595" progId="Word.Document.8">
                  <p:embed/>
                </p:oleObj>
              </mc:Choice>
              <mc:Fallback>
                <p:oleObj name="Document" showAsIcon="1" r:id="rId19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608531" y="253425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3C3859D7-70B6-4445-B277-08EC9F21D6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1382165"/>
              </p:ext>
            </p:extLst>
          </p:nvPr>
        </p:nvGraphicFramePr>
        <p:xfrm>
          <a:off x="8924708" y="253425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06" name="Document" showAsIcon="1" r:id="rId21" imgW="914271" imgH="771595" progId="Word.Document.8">
                  <p:embed/>
                </p:oleObj>
              </mc:Choice>
              <mc:Fallback>
                <p:oleObj name="Document" showAsIcon="1" r:id="rId21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8924708" y="253425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4B97C421-42F0-47F3-929A-9E5B76D836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5771209"/>
              </p:ext>
            </p:extLst>
          </p:nvPr>
        </p:nvGraphicFramePr>
        <p:xfrm>
          <a:off x="10240886" y="253425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07" name="Document" showAsIcon="1" r:id="rId23" imgW="914271" imgH="771595" progId="Word.Document.8">
                  <p:embed/>
                </p:oleObj>
              </mc:Choice>
              <mc:Fallback>
                <p:oleObj name="Document" showAsIcon="1" r:id="rId23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0240886" y="253425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Picture 18">
            <a:extLst>
              <a:ext uri="{FF2B5EF4-FFF2-40B4-BE49-F238E27FC236}">
                <a16:creationId xmlns:a16="http://schemas.microsoft.com/office/drawing/2014/main" id="{B73A1ACC-04DD-429E-8604-EA8E40E9E751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8617451" y="3600229"/>
            <a:ext cx="2931777" cy="89989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39635DE-6D89-4ADD-A7FD-61E01B8B6D0D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617451" y="4619314"/>
            <a:ext cx="2931776" cy="845767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872CC6A-9235-46EC-AE17-90710F26A9EB}"/>
              </a:ext>
            </a:extLst>
          </p:cNvPr>
          <p:cNvSpPr/>
          <p:nvPr/>
        </p:nvSpPr>
        <p:spPr>
          <a:xfrm>
            <a:off x="8630323" y="3681658"/>
            <a:ext cx="1109586" cy="25060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Not internet access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FE90A1D7-F5D5-4933-A61E-2534FFD21692}"/>
              </a:ext>
            </a:extLst>
          </p:cNvPr>
          <p:cNvSpPr/>
          <p:nvPr/>
        </p:nvSpPr>
        <p:spPr>
          <a:xfrm>
            <a:off x="8630323" y="4679492"/>
            <a:ext cx="1109586" cy="25060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Internet access OK</a:t>
            </a:r>
          </a:p>
        </p:txBody>
      </p:sp>
    </p:spTree>
    <p:extLst>
      <p:ext uri="{BB962C8B-B14F-4D97-AF65-F5344CB8AC3E}">
        <p14:creationId xmlns:p14="http://schemas.microsoft.com/office/powerpoint/2010/main" val="4127512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49625D4-7039-4A82-B5C3-174FBD316ECA}"/>
              </a:ext>
            </a:extLst>
          </p:cNvPr>
          <p:cNvSpPr/>
          <p:nvPr/>
        </p:nvSpPr>
        <p:spPr>
          <a:xfrm>
            <a:off x="877330" y="102114"/>
            <a:ext cx="984353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altLang="zh-TW" sz="3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History checking</a:t>
            </a:r>
            <a:endParaRPr lang="zh-TW" alt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9097AC-AC77-4A7E-9AF3-62DCDA34D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00" y="824706"/>
            <a:ext cx="100838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zh-TW" sz="1600" b="1" spc="-1" dirty="0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Fail history checking of 2024y</a:t>
            </a:r>
            <a:r>
              <a:rPr lang="en-US" altLang="zh-CN" sz="1600" b="1" spc="-1" dirty="0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  <a:sym typeface="Wingdings" panose="05000000000000000000" pitchFamily="2" charset="2"/>
              </a:rPr>
              <a:t>: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- 2024 year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BFX AT-100</a:t>
            </a:r>
            <a:r>
              <a:rPr lang="en-US" altLang="zh-CN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total production q’ty: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600.000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pcs. </a:t>
            </a:r>
            <a:r>
              <a:rPr lang="en-US" altLang="zh-CN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Internet access fail rate: </a:t>
            </a:r>
            <a:r>
              <a:rPr lang="en-US" altLang="zh-CN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0/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600.000</a:t>
            </a:r>
            <a:r>
              <a:rPr lang="en-US" altLang="zh-CN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zh-CN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pcs ~ 0%</a:t>
            </a:r>
            <a:endParaRPr lang="en-US" sz="16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OBA testing: 8370 pcs. Internet access fail rate: 0/8370 pcs ~ 0%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Total shipment </a:t>
            </a:r>
            <a:r>
              <a:rPr lang="en-US" altLang="zh-CN" sz="1600" dirty="0" err="1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q’ty</a:t>
            </a:r>
            <a:r>
              <a:rPr lang="en-US" altLang="zh-CN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 </a:t>
            </a:r>
            <a:r>
              <a:rPr lang="en-US" altLang="zh-CN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600.000 pcs</a:t>
            </a:r>
            <a:r>
              <a:rPr lang="en-US" altLang="zh-CN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DOA Internet access fail rate: </a:t>
            </a: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1/600.000 pcs~0.000166</a:t>
            </a:r>
            <a:r>
              <a:rPr lang="en-US" altLang="zh-CN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%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pt-BR" sz="1600" b="1" spc="-1" dirty="0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P/N: </a:t>
            </a:r>
            <a:r>
              <a:rPr lang="en-US" sz="1600" b="1" spc="-1" dirty="0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002.02753.005 use history of 2024y:</a:t>
            </a:r>
            <a:endParaRPr lang="en-US" altLang="zh-CN" sz="1600" b="1" spc="-1" dirty="0">
              <a:solidFill>
                <a:srgbClr val="0000FF"/>
              </a:solidFill>
              <a:latin typeface="Arial" panose="020B0604020202020204" pitchFamily="34" charset="0"/>
              <a:ea typeface="微软雅黑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9DA302-C2F5-44A3-B6A3-613C6F84890D}"/>
              </a:ext>
            </a:extLst>
          </p:cNvPr>
          <p:cNvSpPr/>
          <p:nvPr/>
        </p:nvSpPr>
        <p:spPr>
          <a:xfrm>
            <a:off x="508000" y="4802090"/>
            <a:ext cx="10937299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Tx/>
              <a:buChar char="-"/>
            </a:pP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</a:t>
            </a:r>
            <a:r>
              <a:rPr lang="pt-BR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DC: 20240617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~ 9275pcs have </a:t>
            </a:r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1pc DOA fail internet access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Tx/>
              <a:buChar char="-"/>
            </a:pP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Remaining ~ 0pcs</a:t>
            </a:r>
            <a:endParaRPr lang="en-US" altLang="zh-CN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F1F274B-15AF-42F3-9315-F042C3FE28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7193813"/>
              </p:ext>
            </p:extLst>
          </p:nvPr>
        </p:nvGraphicFramePr>
        <p:xfrm>
          <a:off x="877330" y="2934771"/>
          <a:ext cx="10614456" cy="1592832"/>
        </p:xfrm>
        <a:graphic>
          <a:graphicData uri="http://schemas.openxmlformats.org/drawingml/2006/table">
            <a:tbl>
              <a:tblPr/>
              <a:tblGrid>
                <a:gridCol w="975590">
                  <a:extLst>
                    <a:ext uri="{9D8B030D-6E8A-4147-A177-3AD203B41FA5}">
                      <a16:colId xmlns:a16="http://schemas.microsoft.com/office/drawing/2014/main" val="118086446"/>
                    </a:ext>
                  </a:extLst>
                </a:gridCol>
                <a:gridCol w="1091556">
                  <a:extLst>
                    <a:ext uri="{9D8B030D-6E8A-4147-A177-3AD203B41FA5}">
                      <a16:colId xmlns:a16="http://schemas.microsoft.com/office/drawing/2014/main" val="3429896600"/>
                    </a:ext>
                  </a:extLst>
                </a:gridCol>
                <a:gridCol w="1295206">
                  <a:extLst>
                    <a:ext uri="{9D8B030D-6E8A-4147-A177-3AD203B41FA5}">
                      <a16:colId xmlns:a16="http://schemas.microsoft.com/office/drawing/2014/main" val="2191435876"/>
                    </a:ext>
                  </a:extLst>
                </a:gridCol>
                <a:gridCol w="1605498">
                  <a:extLst>
                    <a:ext uri="{9D8B030D-6E8A-4147-A177-3AD203B41FA5}">
                      <a16:colId xmlns:a16="http://schemas.microsoft.com/office/drawing/2014/main" val="4153855784"/>
                    </a:ext>
                  </a:extLst>
                </a:gridCol>
                <a:gridCol w="907956">
                  <a:extLst>
                    <a:ext uri="{9D8B030D-6E8A-4147-A177-3AD203B41FA5}">
                      <a16:colId xmlns:a16="http://schemas.microsoft.com/office/drawing/2014/main" val="2513951263"/>
                    </a:ext>
                  </a:extLst>
                </a:gridCol>
                <a:gridCol w="907956">
                  <a:extLst>
                    <a:ext uri="{9D8B030D-6E8A-4147-A177-3AD203B41FA5}">
                      <a16:colId xmlns:a16="http://schemas.microsoft.com/office/drawing/2014/main" val="3195277015"/>
                    </a:ext>
                  </a:extLst>
                </a:gridCol>
                <a:gridCol w="1088526">
                  <a:extLst>
                    <a:ext uri="{9D8B030D-6E8A-4147-A177-3AD203B41FA5}">
                      <a16:colId xmlns:a16="http://schemas.microsoft.com/office/drawing/2014/main" val="2941947821"/>
                    </a:ext>
                  </a:extLst>
                </a:gridCol>
                <a:gridCol w="1209472">
                  <a:extLst>
                    <a:ext uri="{9D8B030D-6E8A-4147-A177-3AD203B41FA5}">
                      <a16:colId xmlns:a16="http://schemas.microsoft.com/office/drawing/2014/main" val="1617509317"/>
                    </a:ext>
                  </a:extLst>
                </a:gridCol>
                <a:gridCol w="1532696">
                  <a:extLst>
                    <a:ext uri="{9D8B030D-6E8A-4147-A177-3AD203B41FA5}">
                      <a16:colId xmlns:a16="http://schemas.microsoft.com/office/drawing/2014/main" val="3618333988"/>
                    </a:ext>
                  </a:extLst>
                </a:gridCol>
              </a:tblGrid>
              <a:tr h="143638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PN:002.02753.005 use</a:t>
                      </a:r>
                      <a:r>
                        <a:rPr lang="en-US" sz="1200" b="1" i="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history checking</a:t>
                      </a:r>
                      <a:endParaRPr lang="en-US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981593"/>
                  </a:ext>
                </a:extLst>
              </a:tr>
              <a:tr h="2070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q'ty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q’ty used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Remaining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 q’ty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Vendor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Defect</a:t>
                      </a:r>
                      <a:r>
                        <a:rPr lang="en-US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rate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Remark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4927246"/>
                  </a:ext>
                </a:extLst>
              </a:tr>
              <a:tr h="1915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20240129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42986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42986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AMLOGIC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2226040"/>
                  </a:ext>
                </a:extLst>
              </a:tr>
              <a:tr h="2313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20240325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39943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39943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~0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AMLOGIC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~0%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8224220"/>
                  </a:ext>
                </a:extLst>
              </a:tr>
              <a:tr h="1915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20240415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50658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50658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~0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AMLOGIC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~0%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0098280"/>
                  </a:ext>
                </a:extLst>
              </a:tr>
              <a:tr h="1915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20240603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~0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AMLOGIC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~0%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9521850"/>
                  </a:ext>
                </a:extLst>
              </a:tr>
              <a:tr h="1436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20240617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~1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AMLOGIC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 0.01%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Detect DOA board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3636223"/>
                  </a:ext>
                </a:extLst>
              </a:tr>
              <a:tr h="1915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20240603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24900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24900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~0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AMLOGIC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~0%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09013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0712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82F0488-5A83-42C3-ADF6-24330A71DD4C}"/>
              </a:ext>
            </a:extLst>
          </p:cNvPr>
          <p:cNvSpPr/>
          <p:nvPr/>
        </p:nvSpPr>
        <p:spPr>
          <a:xfrm>
            <a:off x="776293" y="83752"/>
            <a:ext cx="672812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new CPU reliability test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97440A-8763-4AB5-A61C-DCFA8E474700}"/>
              </a:ext>
            </a:extLst>
          </p:cNvPr>
          <p:cNvSpPr/>
          <p:nvPr/>
        </p:nvSpPr>
        <p:spPr>
          <a:xfrm>
            <a:off x="421962" y="4636020"/>
            <a:ext cx="10937299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6075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1D1D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Run-in power on (4 hour)  No found abnormality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1D1D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</a:t>
            </a:r>
            <a:r>
              <a:rPr lang="en-US" sz="1600" dirty="0">
                <a:solidFill>
                  <a:srgbClr val="1D1D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Thermal shock (-20°C in 30 minutes to 70°C in 30 minutes) </a:t>
            </a:r>
            <a:r>
              <a:rPr lang="en-US" sz="1600" dirty="0" smtClean="0">
                <a:solidFill>
                  <a:srgbClr val="1D1D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 </a:t>
            </a:r>
            <a:r>
              <a:rPr lang="en-US" sz="1600" dirty="0">
                <a:solidFill>
                  <a:srgbClr val="1D1D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lang="en-US" sz="1600" dirty="0" smtClean="0">
                <a:solidFill>
                  <a:srgbClr val="1D1D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cycles </a:t>
            </a:r>
            <a:r>
              <a:rPr lang="en-US" sz="1600" dirty="0">
                <a:solidFill>
                  <a:srgbClr val="1D1D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No found abnormality </a:t>
            </a:r>
            <a:endParaRPr lang="en-US" sz="1600" dirty="0">
              <a:solidFill>
                <a:srgbClr val="1D1D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1D1D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Run-in after thermal shock (48 hour). Due date: 04/13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1D1D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Change new CPU: U1 can solve this issue</a:t>
            </a:r>
            <a:endParaRPr lang="en-US" sz="1600" dirty="0">
              <a:solidFill>
                <a:srgbClr val="1D1D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970C38-58DB-4FB0-97AB-7DD882E93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00" y="703263"/>
            <a:ext cx="8153400" cy="456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Run-in and ORT verify of Ng board + OK U1 (#2C9811AAE701)</a:t>
            </a:r>
            <a:r>
              <a:rPr lang="en-US" altLang="zh-CN" sz="18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392889"/>
              </p:ext>
            </p:extLst>
          </p:nvPr>
        </p:nvGraphicFramePr>
        <p:xfrm>
          <a:off x="610547" y="1282891"/>
          <a:ext cx="10171183" cy="3504506"/>
        </p:xfrm>
        <a:graphic>
          <a:graphicData uri="http://schemas.openxmlformats.org/drawingml/2006/table">
            <a:tbl>
              <a:tblPr/>
              <a:tblGrid>
                <a:gridCol w="1680609">
                  <a:extLst>
                    <a:ext uri="{9D8B030D-6E8A-4147-A177-3AD203B41FA5}">
                      <a16:colId xmlns:a16="http://schemas.microsoft.com/office/drawing/2014/main" val="989185426"/>
                    </a:ext>
                  </a:extLst>
                </a:gridCol>
                <a:gridCol w="2179538">
                  <a:extLst>
                    <a:ext uri="{9D8B030D-6E8A-4147-A177-3AD203B41FA5}">
                      <a16:colId xmlns:a16="http://schemas.microsoft.com/office/drawing/2014/main" val="3894431027"/>
                    </a:ext>
                  </a:extLst>
                </a:gridCol>
                <a:gridCol w="2555925">
                  <a:extLst>
                    <a:ext uri="{9D8B030D-6E8A-4147-A177-3AD203B41FA5}">
                      <a16:colId xmlns:a16="http://schemas.microsoft.com/office/drawing/2014/main" val="1022520794"/>
                    </a:ext>
                  </a:extLst>
                </a:gridCol>
                <a:gridCol w="2074502">
                  <a:extLst>
                    <a:ext uri="{9D8B030D-6E8A-4147-A177-3AD203B41FA5}">
                      <a16:colId xmlns:a16="http://schemas.microsoft.com/office/drawing/2014/main" val="2912066434"/>
                    </a:ext>
                  </a:extLst>
                </a:gridCol>
                <a:gridCol w="1680609">
                  <a:extLst>
                    <a:ext uri="{9D8B030D-6E8A-4147-A177-3AD203B41FA5}">
                      <a16:colId xmlns:a16="http://schemas.microsoft.com/office/drawing/2014/main" val="1291591880"/>
                    </a:ext>
                  </a:extLst>
                </a:gridCol>
              </a:tblGrid>
              <a:tr h="10709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Thermal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shock 6pcs (-20°C in 30 minutes to 70°C in 30 minutes)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Internet access result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Run-in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hour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2930097"/>
                  </a:ext>
                </a:extLst>
              </a:tr>
              <a:tr h="4055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DOA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6043637"/>
                  </a:ext>
                </a:extLst>
              </a:tr>
              <a:tr h="4055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 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3089756"/>
                  </a:ext>
                </a:extLst>
              </a:tr>
              <a:tr h="4055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 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1181496"/>
                  </a:ext>
                </a:extLst>
              </a:tr>
              <a:tr h="4055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 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515531"/>
                  </a:ext>
                </a:extLst>
              </a:tr>
              <a:tr h="4055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 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6428586"/>
                  </a:ext>
                </a:extLst>
              </a:tr>
              <a:tr h="4055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 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98494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6499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D37CB5B-0209-488C-AE2D-91B8AA45B711}"/>
              </a:ext>
            </a:extLst>
          </p:cNvPr>
          <p:cNvSpPr/>
          <p:nvPr/>
        </p:nvSpPr>
        <p:spPr>
          <a:xfrm>
            <a:off x="877330" y="102114"/>
            <a:ext cx="984353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altLang="zh-TW" sz="3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zh-TW" alt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0403" y="4775257"/>
            <a:ext cx="110701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Action: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Co-work with RD/TE how to cover this issue. Owner: PE: Justin, PQE: Rachel. Due date: 25/04/25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Send NG component to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AMLOGIC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vendor further FA. Owner: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PE: Justin, SQE: Mia.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Due date: 25/05/20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0803937"/>
              </p:ext>
            </p:extLst>
          </p:nvPr>
        </p:nvGraphicFramePr>
        <p:xfrm>
          <a:off x="530402" y="910503"/>
          <a:ext cx="11070194" cy="3583929"/>
        </p:xfrm>
        <a:graphic>
          <a:graphicData uri="http://schemas.openxmlformats.org/drawingml/2006/table">
            <a:tbl>
              <a:tblPr/>
              <a:tblGrid>
                <a:gridCol w="799954">
                  <a:extLst>
                    <a:ext uri="{9D8B030D-6E8A-4147-A177-3AD203B41FA5}">
                      <a16:colId xmlns:a16="http://schemas.microsoft.com/office/drawing/2014/main" val="2096632709"/>
                    </a:ext>
                  </a:extLst>
                </a:gridCol>
                <a:gridCol w="2763972">
                  <a:extLst>
                    <a:ext uri="{9D8B030D-6E8A-4147-A177-3AD203B41FA5}">
                      <a16:colId xmlns:a16="http://schemas.microsoft.com/office/drawing/2014/main" val="819519761"/>
                    </a:ext>
                  </a:extLst>
                </a:gridCol>
                <a:gridCol w="4956870">
                  <a:extLst>
                    <a:ext uri="{9D8B030D-6E8A-4147-A177-3AD203B41FA5}">
                      <a16:colId xmlns:a16="http://schemas.microsoft.com/office/drawing/2014/main" val="4200885175"/>
                    </a:ext>
                  </a:extLst>
                </a:gridCol>
                <a:gridCol w="2549398">
                  <a:extLst>
                    <a:ext uri="{9D8B030D-6E8A-4147-A177-3AD203B41FA5}">
                      <a16:colId xmlns:a16="http://schemas.microsoft.com/office/drawing/2014/main" val="2590855913"/>
                    </a:ext>
                  </a:extLst>
                </a:gridCol>
              </a:tblGrid>
              <a:tr h="5608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No.#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Items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Owner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3675104"/>
                  </a:ext>
                </a:extLst>
              </a:tr>
              <a:tr h="2560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 symptom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Can’t internet access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PE: Justin, PQE: Rachel, TE: Jones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0874422"/>
                  </a:ext>
                </a:extLst>
              </a:tr>
              <a:tr h="2560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Production history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Shipping date: 2024/11/18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PQE: Rachel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4237226"/>
                  </a:ext>
                </a:extLst>
              </a:tr>
              <a:tr h="2560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Coverage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FATP can’t cover this issue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PE: Justin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5388805"/>
                  </a:ext>
                </a:extLst>
              </a:tr>
              <a:tr h="2560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 and X-ray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Normally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ME: </a:t>
                      </a:r>
                      <a:r>
                        <a:rPr lang="en-US" sz="14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Wen.tai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3090364"/>
                  </a:ext>
                </a:extLst>
              </a:tr>
              <a:tr h="2560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Power supply measurement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Normally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PE: Justin 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6653548"/>
                  </a:ext>
                </a:extLst>
              </a:tr>
              <a:tr h="2560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Solder heat verify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Not follow component humidity issue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PE: Justin 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3078905"/>
                  </a:ext>
                </a:extLst>
              </a:tr>
              <a:tr h="4342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Swap verify this issue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Follow </a:t>
                      </a:r>
                      <a:r>
                        <a:rPr lang="en-US" sz="1400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U1_S905X2-B (MPM:S905X2-B, P/N: 002.02753.005, DC: 20240617, Vendor: AMLOGIC)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component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PE: Justin, SQE: Mia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9933869"/>
                  </a:ext>
                </a:extLst>
              </a:tr>
              <a:tr h="4342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002.02753.005, DC: 20240617 history 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remaining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PE: Justin, SQE: Mia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8117654"/>
                  </a:ext>
                </a:extLst>
              </a:tr>
              <a:tr h="4342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Reliability test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Normally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PE: Justin, PQE: Rachel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4538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24487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9649</TotalTime>
  <Words>1327</Words>
  <Application>Microsoft Office PowerPoint</Application>
  <PresentationFormat>Widescreen</PresentationFormat>
  <Paragraphs>490</Paragraphs>
  <Slides>14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8" baseType="lpstr">
      <vt:lpstr>等线</vt:lpstr>
      <vt:lpstr>Microsoft JhengHei</vt:lpstr>
      <vt:lpstr>Microsoft JhengHei</vt:lpstr>
      <vt:lpstr>微软雅黑</vt:lpstr>
      <vt:lpstr>微软雅黑</vt:lpstr>
      <vt:lpstr>新細明體</vt:lpstr>
      <vt:lpstr>SimSun</vt:lpstr>
      <vt:lpstr>Source Sans Pro</vt:lpstr>
      <vt:lpstr>Arial</vt:lpstr>
      <vt:lpstr>Calibri</vt:lpstr>
      <vt:lpstr>Calibri Light</vt:lpstr>
      <vt:lpstr>Wingdings</vt:lpstr>
      <vt:lpstr>Office Theme</vt:lpstr>
      <vt:lpstr>Document</vt:lpstr>
      <vt:lpstr>BFX AT-100 Ethernet fail FA report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BFX AT-100 U801_RTL8211F-CG material issue report</dc:title>
  <dc:creator>吳輝午</dc:creator>
  <cp:lastModifiedBy>阮氏姮</cp:lastModifiedBy>
  <cp:revision>186</cp:revision>
  <dcterms:created xsi:type="dcterms:W3CDTF">2025-01-13T11:54:32Z</dcterms:created>
  <dcterms:modified xsi:type="dcterms:W3CDTF">2025-04-11T13:18:17Z</dcterms:modified>
</cp:coreProperties>
</file>